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81" r:id="rId4"/>
    <p:sldId id="298" r:id="rId5"/>
    <p:sldId id="282" r:id="rId6"/>
    <p:sldId id="284" r:id="rId7"/>
    <p:sldId id="285" r:id="rId8"/>
    <p:sldId id="286" r:id="rId9"/>
    <p:sldId id="287" r:id="rId10"/>
    <p:sldId id="288" r:id="rId11"/>
    <p:sldId id="289" r:id="rId12"/>
    <p:sldId id="294" r:id="rId13"/>
    <p:sldId id="299" r:id="rId14"/>
    <p:sldId id="296" r:id="rId15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E5FF"/>
    <a:srgbClr val="E1E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88566" autoAdjust="0"/>
  </p:normalViewPr>
  <p:slideViewPr>
    <p:cSldViewPr>
      <p:cViewPr varScale="1">
        <p:scale>
          <a:sx n="101" d="100"/>
          <a:sy n="101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Темп роста</a:t>
            </a:r>
            <a:r>
              <a:rPr lang="ru-RU" sz="2000" baseline="0" dirty="0">
                <a:latin typeface="Times New Roman" pitchFamily="18" charset="0"/>
                <a:cs typeface="Times New Roman" pitchFamily="18" charset="0"/>
              </a:rPr>
              <a:t> производства валовой продукции сельского хозяйства за 3 месяца 2021 г.,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%</a:t>
            </a:r>
          </a:p>
        </c:rich>
      </c:tx>
      <c:layout>
        <c:manualLayout>
          <c:xMode val="edge"/>
          <c:yMode val="edge"/>
          <c:x val="9.9302055993000876E-2"/>
          <c:y val="1.832824435868541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51323272090989"/>
          <c:y val="0.11181495706826226"/>
          <c:w val="0.77214425669875064"/>
          <c:h val="0.516057543674845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Темп роста валовой продукции %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1-72A4-40F2-89B7-04A65DD0C144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3-72A4-40F2-89B7-04A65DD0C144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5-72A4-40F2-89B7-04A65DD0C144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7-72A4-40F2-89B7-04A65DD0C144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9-72A4-40F2-89B7-04A65DD0C144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B-72A4-40F2-89B7-04A65DD0C144}"/>
              </c:ext>
            </c:extLst>
          </c:dPt>
          <c:dPt>
            <c:idx val="6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D-72A4-40F2-89B7-04A65DD0C144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0F-72A4-40F2-89B7-04A65DD0C144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1-72A4-40F2-89B7-04A65DD0C144}"/>
              </c:ext>
            </c:extLst>
          </c:dPt>
          <c:dPt>
            <c:idx val="9"/>
            <c:invertIfNegative val="0"/>
            <c:bubble3D val="0"/>
            <c:spPr>
              <a:solidFill>
                <a:srgbClr val="FFFF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3-72A4-40F2-89B7-04A65DD0C144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5-72A4-40F2-89B7-04A65DD0C144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7-72A4-40F2-89B7-04A65DD0C144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8-72A4-40F2-89B7-04A65DD0C144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  <c:extLst>
              <c:ext xmlns:c16="http://schemas.microsoft.com/office/drawing/2014/chart" uri="{C3380CC4-5D6E-409C-BE32-E72D297353CC}">
                <c16:uniqueId val="{00000018-3F8E-4312-B4B0-29C0ACD3A7F5}"/>
              </c:ext>
            </c:extLst>
          </c:dPt>
          <c:dLbls>
            <c:dLbl>
              <c:idx val="0"/>
              <c:layout>
                <c:manualLayout>
                  <c:x val="-4.2902449693788279E-4"/>
                  <c:y val="-0.146590397159778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A4-40F2-89B7-04A65DD0C144}"/>
                </c:ext>
              </c:extLst>
            </c:dLbl>
            <c:dLbl>
              <c:idx val="1"/>
              <c:layout>
                <c:manualLayout>
                  <c:x val="-7.8521434820647413E-5"/>
                  <c:y val="-0.16544834456733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A4-40F2-89B7-04A65DD0C144}"/>
                </c:ext>
              </c:extLst>
            </c:dLbl>
            <c:dLbl>
              <c:idx val="2"/>
              <c:layout>
                <c:manualLayout>
                  <c:x val="-1.7519685039375172E-4"/>
                  <c:y val="-0.20580863420547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A4-40F2-89B7-04A65DD0C144}"/>
                </c:ext>
              </c:extLst>
            </c:dLbl>
            <c:dLbl>
              <c:idx val="3"/>
              <c:layout>
                <c:manualLayout>
                  <c:x val="3.9260717410272783E-5"/>
                  <c:y val="-0.144501038346166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A4-40F2-89B7-04A65DD0C144}"/>
                </c:ext>
              </c:extLst>
            </c:dLbl>
            <c:dLbl>
              <c:idx val="4"/>
              <c:layout>
                <c:manualLayout>
                  <c:x val="1.7519685039370079E-4"/>
                  <c:y val="-0.12437812160065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A4-40F2-89B7-04A65DD0C144}"/>
                </c:ext>
              </c:extLst>
            </c:dLbl>
            <c:dLbl>
              <c:idx val="5"/>
              <c:layout>
                <c:manualLayout>
                  <c:x val="-1.2711067366579687E-3"/>
                  <c:y val="-0.178807513450886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2A4-40F2-89B7-04A65DD0C144}"/>
                </c:ext>
              </c:extLst>
            </c:dLbl>
            <c:dLbl>
              <c:idx val="6"/>
              <c:layout>
                <c:manualLayout>
                  <c:x val="6.8871391076115486E-3"/>
                  <c:y val="-0.12549414533916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2A4-40F2-89B7-04A65DD0C144}"/>
                </c:ext>
              </c:extLst>
            </c:dLbl>
            <c:dLbl>
              <c:idx val="7"/>
              <c:layout>
                <c:manualLayout>
                  <c:x val="1.1744313210848643E-3"/>
                  <c:y val="-8.8696799256737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2A4-40F2-89B7-04A65DD0C144}"/>
                </c:ext>
              </c:extLst>
            </c:dLbl>
            <c:dLbl>
              <c:idx val="8"/>
              <c:layout>
                <c:manualLayout>
                  <c:x val="-3.1674321959755032E-3"/>
                  <c:y val="-0.127671406473761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2A4-40F2-89B7-04A65DD0C144}"/>
                </c:ext>
              </c:extLst>
            </c:dLbl>
            <c:dLbl>
              <c:idx val="9"/>
              <c:layout>
                <c:manualLayout>
                  <c:x val="-2.8350831146107757E-3"/>
                  <c:y val="-0.124489372975652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2A4-40F2-89B7-04A65DD0C144}"/>
                </c:ext>
              </c:extLst>
            </c:dLbl>
            <c:dLbl>
              <c:idx val="10"/>
              <c:layout>
                <c:manualLayout>
                  <c:x val="-2.9529746281714785E-3"/>
                  <c:y val="-0.19985599890610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2A4-40F2-89B7-04A65DD0C144}"/>
                </c:ext>
              </c:extLst>
            </c:dLbl>
            <c:dLbl>
              <c:idx val="11"/>
              <c:layout>
                <c:manualLayout>
                  <c:x val="-2.2915573053369346E-3"/>
                  <c:y val="-0.117160516963316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72A4-40F2-89B7-04A65DD0C144}"/>
                </c:ext>
              </c:extLst>
            </c:dLbl>
            <c:dLbl>
              <c:idx val="12"/>
              <c:layout>
                <c:manualLayout>
                  <c:x val="-5.5555555555555558E-3"/>
                  <c:y val="-0.14710987545950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2A4-40F2-89B7-04A65DD0C144}"/>
                </c:ext>
              </c:extLst>
            </c:dLbl>
            <c:dLbl>
              <c:idx val="13"/>
              <c:layout>
                <c:manualLayout>
                  <c:x val="-4.1666666666666666E-3"/>
                  <c:y val="-0.153111803206237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F8E-4312-B4B0-29C0ACD3A7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Лист1!$A$2:$A$15</c:f>
              <c:strCache>
                <c:ptCount val="14"/>
                <c:pt idx="0">
                  <c:v>Слонимский район</c:v>
                </c:pt>
                <c:pt idx="1">
                  <c:v>КСУП "Мижевичи"</c:v>
                </c:pt>
                <c:pt idx="2">
                  <c:v>КСУП "Драпово"</c:v>
                </c:pt>
                <c:pt idx="3">
                  <c:v>КСУП "Дружба-Агро"</c:v>
                </c:pt>
                <c:pt idx="4">
                  <c:v>КСУП "Имени Дзержинского"</c:v>
                </c:pt>
                <c:pt idx="5">
                  <c:v>КСУП "Василевичи"</c:v>
                </c:pt>
                <c:pt idx="6">
                  <c:v>КСУП "Имени Суворова"</c:v>
                </c:pt>
                <c:pt idx="7">
                  <c:v>СУП "АгроПавлово"</c:v>
                </c:pt>
                <c:pt idx="8">
                  <c:v>КСУП "Деревновский"</c:v>
                </c:pt>
                <c:pt idx="9">
                  <c:v>ОАО "Сеньковщина"</c:v>
                </c:pt>
                <c:pt idx="10">
                  <c:v>РУСП "Новодевятковичи"</c:v>
                </c:pt>
                <c:pt idx="11">
                  <c:v>РУСП "Победитель"</c:v>
                </c:pt>
                <c:pt idx="12">
                  <c:v>ИООО "Белдан"</c:v>
                </c:pt>
                <c:pt idx="13">
                  <c:v>ОАО "Агрокомбинат "Скидельский"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106</c:v>
                </c:pt>
                <c:pt idx="1">
                  <c:v>113.1</c:v>
                </c:pt>
                <c:pt idx="2">
                  <c:v>134.69999999999999</c:v>
                </c:pt>
                <c:pt idx="3">
                  <c:v>107.4</c:v>
                </c:pt>
                <c:pt idx="4">
                  <c:v>101.3</c:v>
                </c:pt>
                <c:pt idx="5">
                  <c:v>116.2</c:v>
                </c:pt>
                <c:pt idx="6">
                  <c:v>100.7</c:v>
                </c:pt>
                <c:pt idx="7">
                  <c:v>82.6</c:v>
                </c:pt>
                <c:pt idx="8">
                  <c:v>100.2</c:v>
                </c:pt>
                <c:pt idx="9">
                  <c:v>101.4</c:v>
                </c:pt>
                <c:pt idx="10">
                  <c:v>132.80000000000001</c:v>
                </c:pt>
                <c:pt idx="11">
                  <c:v>89.7</c:v>
                </c:pt>
                <c:pt idx="12">
                  <c:v>111.2</c:v>
                </c:pt>
                <c:pt idx="13">
                  <c:v>107.8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2A4-40F2-89B7-04A65DD0C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92963584"/>
        <c:axId val="92965120"/>
      </c:barChart>
      <c:catAx>
        <c:axId val="92963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2965120"/>
        <c:crosses val="autoZero"/>
        <c:auto val="1"/>
        <c:lblAlgn val="ctr"/>
        <c:lblOffset val="100"/>
        <c:noMultiLvlLbl val="0"/>
      </c:catAx>
      <c:valAx>
        <c:axId val="92965120"/>
        <c:scaling>
          <c:orientation val="minMax"/>
          <c:max val="160"/>
          <c:min val="5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2963584"/>
        <c:crosses val="autoZero"/>
        <c:crossBetween val="between"/>
        <c:majorUnit val="10"/>
        <c:minorUnit val="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8324152266420853E-2"/>
          <c:y val="2.3094728839524386E-2"/>
          <c:w val="0.98342466876440249"/>
          <c:h val="0.5165875975173731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77F-4C8D-B394-5EFC3CD3AF3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77F-4C8D-B394-5EFC3CD3AF3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77F-4C8D-B394-5EFC3CD3AF30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177F-4C8D-B394-5EFC3CD3AF3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177F-4C8D-B394-5EFC3CD3AF30}"/>
              </c:ext>
            </c:extLst>
          </c:dPt>
          <c:dPt>
            <c:idx val="7"/>
            <c:invertIfNegative val="0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177F-4C8D-B394-5EFC3CD3AF30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177F-4C8D-B394-5EFC3CD3AF3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177F-4C8D-B394-5EFC3CD3AF3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0-177F-4C8D-B394-5EFC3CD3AF30}"/>
              </c:ext>
            </c:extLst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177F-4C8D-B394-5EFC3CD3AF30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4-177F-4C8D-B394-5EFC3CD3AF30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6-177F-4C8D-B394-5EFC3CD3AF30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8-177F-4C8D-B394-5EFC3CD3AF30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A-177F-4C8D-B394-5EFC3CD3AF30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C-177F-4C8D-B394-5EFC3CD3AF30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E-177F-4C8D-B394-5EFC3CD3AF30}"/>
              </c:ext>
            </c:extLst>
          </c:dPt>
          <c:dLbls>
            <c:dLbl>
              <c:idx val="14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ru-B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177F-4C8D-B394-5EFC3CD3AF30}"/>
                </c:ext>
              </c:extLst>
            </c:dLbl>
            <c:dLbl>
              <c:idx val="15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ru-B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177F-4C8D-B394-5EFC3CD3AF30}"/>
                </c:ext>
              </c:extLst>
            </c:dLbl>
            <c:dLbl>
              <c:idx val="16"/>
              <c:spPr/>
              <c:txPr>
                <a:bodyPr rot="0" vert="horz"/>
                <a:lstStyle/>
                <a:p>
                  <a:pPr>
                    <a:defRPr sz="2000" b="1"/>
                  </a:pPr>
                  <a:endParaRPr lang="ru-B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177F-4C8D-B394-5EFC3CD3A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="1"/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Филиал ИООО "Белдан"</c:v>
                </c:pt>
                <c:pt idx="1">
                  <c:v>"Агрокомбинат "Скидельский"</c:v>
                </c:pt>
                <c:pt idx="2">
                  <c:v>Сеньковщина</c:v>
                </c:pt>
                <c:pt idx="3">
                  <c:v>Имени Дзержинского</c:v>
                </c:pt>
                <c:pt idx="4">
                  <c:v>АгроПавлово</c:v>
                </c:pt>
                <c:pt idx="5">
                  <c:v>Драпово</c:v>
                </c:pt>
                <c:pt idx="6">
                  <c:v>Имени Суворова</c:v>
                </c:pt>
                <c:pt idx="7">
                  <c:v>Дружба-Агро</c:v>
                </c:pt>
                <c:pt idx="8">
                  <c:v>Победитель</c:v>
                </c:pt>
                <c:pt idx="9">
                  <c:v>Мижевичи</c:v>
                </c:pt>
                <c:pt idx="10">
                  <c:v>Новодевятковичи</c:v>
                </c:pt>
                <c:pt idx="11">
                  <c:v>Василевичи</c:v>
                </c:pt>
                <c:pt idx="12">
                  <c:v>Деревновский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26.9</c:v>
                </c:pt>
                <c:pt idx="1">
                  <c:v>15.1</c:v>
                </c:pt>
                <c:pt idx="2">
                  <c:v>11.7</c:v>
                </c:pt>
                <c:pt idx="3">
                  <c:v>9.5</c:v>
                </c:pt>
                <c:pt idx="4">
                  <c:v>6</c:v>
                </c:pt>
                <c:pt idx="5">
                  <c:v>5.7</c:v>
                </c:pt>
                <c:pt idx="6">
                  <c:v>5.6</c:v>
                </c:pt>
                <c:pt idx="7">
                  <c:v>5</c:v>
                </c:pt>
                <c:pt idx="8">
                  <c:v>3.7</c:v>
                </c:pt>
                <c:pt idx="9">
                  <c:v>3.1</c:v>
                </c:pt>
                <c:pt idx="10">
                  <c:v>2.8</c:v>
                </c:pt>
                <c:pt idx="11">
                  <c:v>2.5</c:v>
                </c:pt>
                <c:pt idx="1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177F-4C8D-B394-5EFC3CD3A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13522744"/>
        <c:axId val="1"/>
      </c:barChart>
      <c:catAx>
        <c:axId val="11352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B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5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BY"/>
          </a:p>
        </c:txPr>
        <c:crossAx val="113522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316611758831369E-2"/>
          <c:y val="2.3457866632409691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524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B70-42DC-BE58-8D79429AC210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B70-42DC-BE58-8D79429AC210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B70-42DC-BE58-8D79429AC210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B70-42DC-BE58-8D79429AC21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B70-42DC-BE58-8D79429AC21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B70-42DC-BE58-8D79429AC21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B70-42DC-BE58-8D79429AC21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7B70-42DC-BE58-8D79429AC210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7B70-42DC-BE58-8D79429AC21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7B70-42DC-BE58-8D79429AC210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7B70-42DC-BE58-8D79429AC210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524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7B70-42DC-BE58-8D79429AC210}"/>
              </c:ext>
            </c:extLst>
          </c:dPt>
          <c:dLbls>
            <c:dLbl>
              <c:idx val="15"/>
              <c:spPr>
                <a:noFill/>
              </c:spPr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7B70-42DC-BE58-8D79429AC210}"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200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7B70-42DC-BE58-8D79429AC2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200" b="1">
                    <a:latin typeface="Arial" pitchFamily="34" charset="0"/>
                    <a:cs typeface="Arial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АгроПавлово</c:v>
                </c:pt>
                <c:pt idx="1">
                  <c:v>Сеньковщина</c:v>
                </c:pt>
                <c:pt idx="2">
                  <c:v>Им. Дзержинского</c:v>
                </c:pt>
                <c:pt idx="3">
                  <c:v>Им. Суворова</c:v>
                </c:pt>
                <c:pt idx="4">
                  <c:v>Драпово</c:v>
                </c:pt>
                <c:pt idx="5">
                  <c:v>Дружба-Агро</c:v>
                </c:pt>
                <c:pt idx="6">
                  <c:v>Победитель</c:v>
                </c:pt>
                <c:pt idx="7">
                  <c:v>Новодевятковичи</c:v>
                </c:pt>
                <c:pt idx="8">
                  <c:v>Деревновский</c:v>
                </c:pt>
                <c:pt idx="9">
                  <c:v>Василевичи</c:v>
                </c:pt>
                <c:pt idx="10">
                  <c:v>Мижевичи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1641</c:v>
                </c:pt>
                <c:pt idx="1">
                  <c:v>1483</c:v>
                </c:pt>
                <c:pt idx="2">
                  <c:v>1384</c:v>
                </c:pt>
                <c:pt idx="3">
                  <c:v>1137</c:v>
                </c:pt>
                <c:pt idx="4">
                  <c:v>1124</c:v>
                </c:pt>
                <c:pt idx="5">
                  <c:v>1062</c:v>
                </c:pt>
                <c:pt idx="6">
                  <c:v>966</c:v>
                </c:pt>
                <c:pt idx="7">
                  <c:v>924</c:v>
                </c:pt>
                <c:pt idx="8">
                  <c:v>831</c:v>
                </c:pt>
                <c:pt idx="9">
                  <c:v>812</c:v>
                </c:pt>
                <c:pt idx="10">
                  <c:v>701</c:v>
                </c:pt>
                <c:pt idx="11">
                  <c:v>1125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7B70-42DC-BE58-8D79429AC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0766336"/>
        <c:axId val="150767872"/>
      </c:barChart>
      <c:catAx>
        <c:axId val="15076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150767872"/>
        <c:crosses val="autoZero"/>
        <c:auto val="1"/>
        <c:lblAlgn val="ctr"/>
        <c:lblOffset val="100"/>
        <c:noMultiLvlLbl val="0"/>
      </c:catAx>
      <c:valAx>
        <c:axId val="15076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 b="1">
                <a:latin typeface="Arial" pitchFamily="34" charset="0"/>
                <a:cs typeface="Arial" pitchFamily="34" charset="0"/>
              </a:defRPr>
            </a:pPr>
            <a:endParaRPr lang="ru-BY"/>
          </a:p>
        </c:txPr>
        <c:crossAx val="150766336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  <a:ln w="25397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287944803485623E-2"/>
          <c:y val="2.0279971083581691E-2"/>
          <c:w val="0.98342466876440249"/>
          <c:h val="0.739982303203299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7D8C-45CA-ABCF-A384F3318A0E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D8C-45CA-ABCF-A384F3318A0E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D8C-45CA-ABCF-A384F3318A0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54F2-40C9-BDC4-ADB542A41E9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D8C-45CA-ABCF-A384F3318A0E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7D8C-45CA-ABCF-A384F3318A0E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D8C-45CA-ABCF-A384F3318A0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7D8C-45CA-ABCF-A384F3318A0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7D8C-45CA-ABCF-A384F3318A0E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7D8C-45CA-ABCF-A384F3318A0E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7D8C-45CA-ABCF-A384F3318A0E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7D8C-45CA-ABCF-A384F3318A0E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7D8C-45CA-ABCF-A384F3318A0E}"/>
              </c:ext>
            </c:extLst>
          </c:dPt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7D8C-45CA-ABCF-A384F3318A0E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7D8C-45CA-ABCF-A384F3318A0E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E-7D8C-45CA-ABCF-A384F3318A0E}"/>
              </c:ext>
            </c:extLst>
          </c:dPt>
          <c:dLbls>
            <c:dLbl>
              <c:idx val="14"/>
              <c:spPr/>
              <c:txPr>
                <a:bodyPr rot="-5400000" vert="horz"/>
                <a:lstStyle/>
                <a:p>
                  <a:pPr>
                    <a:defRPr sz="2000" b="1"/>
                  </a:pPr>
                  <a:endParaRPr lang="ru-B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D8C-45CA-ABCF-A384F3318A0E}"/>
                </c:ext>
              </c:extLst>
            </c:dLbl>
            <c:dLbl>
              <c:idx val="15"/>
              <c:spPr/>
              <c:txPr>
                <a:bodyPr rot="-5400000" vert="horz"/>
                <a:lstStyle/>
                <a:p>
                  <a:pPr>
                    <a:defRPr sz="2000" b="1"/>
                  </a:pPr>
                  <a:endParaRPr lang="ru-B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7D8C-45CA-ABCF-A384F3318A0E}"/>
                </c:ext>
              </c:extLst>
            </c:dLbl>
            <c:dLbl>
              <c:idx val="16"/>
              <c:spPr/>
              <c:txPr>
                <a:bodyPr rot="-5400000" vert="horz"/>
                <a:lstStyle/>
                <a:p>
                  <a:pPr>
                    <a:defRPr sz="2000" b="1"/>
                  </a:pPr>
                  <a:endParaRPr lang="ru-BY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D8C-45CA-ABCF-A384F3318A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B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Сеньковщина</c:v>
                </c:pt>
                <c:pt idx="1">
                  <c:v>АгроПавлово</c:v>
                </c:pt>
                <c:pt idx="2">
                  <c:v>Имени Дзержинского</c:v>
                </c:pt>
                <c:pt idx="3">
                  <c:v>Имени Суворова</c:v>
                </c:pt>
                <c:pt idx="4">
                  <c:v>Дружба-Агро</c:v>
                </c:pt>
                <c:pt idx="5">
                  <c:v>Василевичи </c:v>
                </c:pt>
                <c:pt idx="6">
                  <c:v>Победитель</c:v>
                </c:pt>
                <c:pt idx="7">
                  <c:v>Мижевичи </c:v>
                </c:pt>
                <c:pt idx="8">
                  <c:v>Драпово</c:v>
                </c:pt>
                <c:pt idx="9">
                  <c:v>Новодевятковичи</c:v>
                </c:pt>
                <c:pt idx="10">
                  <c:v>Деревновский</c:v>
                </c:pt>
                <c:pt idx="11">
                  <c:v>По району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780</c:v>
                </c:pt>
                <c:pt idx="1">
                  <c:v>758</c:v>
                </c:pt>
                <c:pt idx="2">
                  <c:v>717</c:v>
                </c:pt>
                <c:pt idx="3">
                  <c:v>612</c:v>
                </c:pt>
                <c:pt idx="4">
                  <c:v>581</c:v>
                </c:pt>
                <c:pt idx="5">
                  <c:v>561</c:v>
                </c:pt>
                <c:pt idx="6">
                  <c:v>538</c:v>
                </c:pt>
                <c:pt idx="7">
                  <c:v>502</c:v>
                </c:pt>
                <c:pt idx="8">
                  <c:v>496</c:v>
                </c:pt>
                <c:pt idx="9">
                  <c:v>441</c:v>
                </c:pt>
                <c:pt idx="10">
                  <c:v>312</c:v>
                </c:pt>
                <c:pt idx="11">
                  <c:v>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7D8C-45CA-ABCF-A384F3318A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113522744"/>
        <c:axId val="1"/>
      </c:barChart>
      <c:catAx>
        <c:axId val="113522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BY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850"/>
          <c:min val="15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BY"/>
          </a:p>
        </c:txPr>
        <c:crossAx val="113522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BY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10760063295119E-2"/>
          <c:y val="1.6622038384480255E-2"/>
          <c:w val="0.91084021578247598"/>
          <c:h val="0.69026913676258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9065"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CB8-49BC-B6CB-2E692EC336B8}"/>
              </c:ext>
            </c:extLst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CB8-49BC-B6CB-2E692EC336B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CB8-49BC-B6CB-2E692EC336B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CB8-49BC-B6CB-2E692EC336B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CB8-49BC-B6CB-2E692EC336B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ECB8-49BC-B6CB-2E692EC336B8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ECB8-49BC-B6CB-2E692EC336B8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F-ECB8-49BC-B6CB-2E692EC336B8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1-ECB8-49BC-B6CB-2E692EC336B8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3-ECB8-49BC-B6CB-2E692EC336B8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5-ECB8-49BC-B6CB-2E692EC336B8}"/>
              </c:ext>
            </c:extLst>
          </c:dPt>
          <c:dPt>
            <c:idx val="11"/>
            <c:invertIfNegative val="0"/>
            <c:bubble3D val="0"/>
            <c:spPr>
              <a:solidFill>
                <a:srgbClr val="FFFF00"/>
              </a:solidFill>
              <a:ln w="906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17-ECB8-49BC-B6CB-2E692EC336B8}"/>
              </c:ext>
            </c:extLst>
          </c:dPt>
          <c:dLbls>
            <c:dLbl>
              <c:idx val="7"/>
              <c:layout>
                <c:manualLayout>
                  <c:x val="2.7722726458111724E-3"/>
                  <c:y val="1.0421289233281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CB8-49BC-B6CB-2E692EC336B8}"/>
                </c:ext>
              </c:extLst>
            </c:dLbl>
            <c:dLbl>
              <c:idx val="15"/>
              <c:numFmt formatCode="#,##0.0" sourceLinked="0"/>
              <c:spPr>
                <a:noFill/>
              </c:spPr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ECB8-49BC-B6CB-2E692EC336B8}"/>
                </c:ext>
              </c:extLst>
            </c:dLbl>
            <c:dLbl>
              <c:idx val="16"/>
              <c:numFmt formatCode="#,##0.0" sourceLinked="0"/>
              <c:spPr/>
              <c:txPr>
                <a:bodyPr rot="-5400000" vert="horz"/>
                <a:lstStyle/>
                <a:p>
                  <a:pPr>
                    <a:defRPr sz="2094" b="1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defRPr>
                  </a:pPr>
                  <a:endParaRPr lang="ru-BY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ECB8-49BC-B6CB-2E692EC336B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94" b="1">
                    <a:latin typeface="Arial" pitchFamily="34" charset="0"/>
                    <a:cs typeface="Arial" pitchFamily="34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АгроПавлово</c:v>
                </c:pt>
                <c:pt idx="1">
                  <c:v>Сеньковщина</c:v>
                </c:pt>
                <c:pt idx="2">
                  <c:v>Им. Суворова</c:v>
                </c:pt>
                <c:pt idx="3">
                  <c:v>Дружба-Агро</c:v>
                </c:pt>
                <c:pt idx="4">
                  <c:v>Драпово</c:v>
                </c:pt>
                <c:pt idx="5">
                  <c:v>Им. Дзержинского</c:v>
                </c:pt>
                <c:pt idx="6">
                  <c:v>Победитель</c:v>
                </c:pt>
                <c:pt idx="7">
                  <c:v>Мижевичи</c:v>
                </c:pt>
                <c:pt idx="8">
                  <c:v>Василевичи</c:v>
                </c:pt>
                <c:pt idx="9">
                  <c:v>Новодевятковичи</c:v>
                </c:pt>
                <c:pt idx="10">
                  <c:v>Деревновский</c:v>
                </c:pt>
                <c:pt idx="11">
                  <c:v>Район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9.6</c:v>
                </c:pt>
                <c:pt idx="1">
                  <c:v>7.5</c:v>
                </c:pt>
                <c:pt idx="2">
                  <c:v>7.4</c:v>
                </c:pt>
                <c:pt idx="3">
                  <c:v>7.3</c:v>
                </c:pt>
                <c:pt idx="4">
                  <c:v>7.2</c:v>
                </c:pt>
                <c:pt idx="5">
                  <c:v>6.8</c:v>
                </c:pt>
                <c:pt idx="6">
                  <c:v>6.3</c:v>
                </c:pt>
                <c:pt idx="7">
                  <c:v>4.8</c:v>
                </c:pt>
                <c:pt idx="8">
                  <c:v>4.3</c:v>
                </c:pt>
                <c:pt idx="9">
                  <c:v>4</c:v>
                </c:pt>
                <c:pt idx="10">
                  <c:v>3.5</c:v>
                </c:pt>
                <c:pt idx="11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ECB8-49BC-B6CB-2E692EC33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overlap val="74"/>
        <c:axId val="159013888"/>
        <c:axId val="159023872"/>
      </c:barChart>
      <c:catAx>
        <c:axId val="1590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BY"/>
          </a:p>
        </c:txPr>
        <c:crossAx val="159023872"/>
        <c:crosses val="autoZero"/>
        <c:auto val="1"/>
        <c:lblAlgn val="ctr"/>
        <c:lblOffset val="100"/>
        <c:noMultiLvlLbl val="0"/>
      </c:catAx>
      <c:valAx>
        <c:axId val="1590238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28" b="1">
                <a:latin typeface="Arial" pitchFamily="34" charset="0"/>
                <a:cs typeface="Arial" pitchFamily="34" charset="0"/>
              </a:defRPr>
            </a:pPr>
            <a:endParaRPr lang="ru-BY"/>
          </a:p>
        </c:txPr>
        <c:crossAx val="159013888"/>
        <c:crosses val="autoZero"/>
        <c:crossBetween val="between"/>
      </c:valAx>
      <c:spPr>
        <a:noFill/>
        <a:ln w="24173">
          <a:noFill/>
        </a:ln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713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0.02415</cdr:x>
      <cdr:y>0.02309</cdr:y>
    </cdr:from>
    <cdr:to>
      <cdr:x>0.08867</cdr:x>
      <cdr:y>0.06926</cdr:y>
    </cdr:to>
    <cdr:sp macro="" textlink="">
      <cdr:nvSpPr>
        <cdr:cNvPr id="6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578" y="143992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endParaRPr lang="ru-RU" sz="16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0.39763</cdr:x>
      <cdr:y>0.22752</cdr:y>
    </cdr:from>
    <cdr:to>
      <cdr:x>0.44485</cdr:x>
      <cdr:y>0.27111</cdr:y>
    </cdr:to>
    <cdr:sp macro="" textlink="">
      <cdr:nvSpPr>
        <cdr:cNvPr id="2" name="Text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35895" y="1441662"/>
          <a:ext cx="431780" cy="27621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b="1" dirty="0">
              <a:solidFill>
                <a:srgbClr val="00B050"/>
              </a:solidFill>
              <a:latin typeface="Arial" charset="0"/>
              <a:cs typeface="Arial" charset="0"/>
            </a:rPr>
            <a:t>341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0.38709</cdr:x>
      <cdr:y>0.2078</cdr:y>
    </cdr:from>
    <cdr:to>
      <cdr:x>0.44991</cdr:x>
      <cdr:y>0.25398</cdr:y>
    </cdr:to>
    <cdr:sp macro="" textlink="">
      <cdr:nvSpPr>
        <cdr:cNvPr id="2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55938" y="1296119"/>
          <a:ext cx="560905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b="1" dirty="0">
              <a:solidFill>
                <a:srgbClr val="FF0000"/>
              </a:solidFill>
              <a:latin typeface="Arial" charset="0"/>
              <a:cs typeface="Arial" charset="0"/>
            </a:rPr>
            <a:t>-36</a:t>
          </a:r>
          <a:endParaRPr lang="ru-RU" sz="2000" b="1" dirty="0">
            <a:solidFill>
              <a:srgbClr val="FF000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0.30643</cdr:x>
      <cdr:y>0.17317</cdr:y>
    </cdr:from>
    <cdr:to>
      <cdr:x>0.37095</cdr:x>
      <cdr:y>0.21758</cdr:y>
    </cdr:to>
    <cdr:sp macro="" textlink="">
      <cdr:nvSpPr>
        <cdr:cNvPr id="4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735858" y="1080095"/>
          <a:ext cx="576041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+40</a:t>
          </a:r>
        </a:p>
      </cdr:txBody>
    </cdr:sp>
  </cdr:relSizeAnchor>
  <cdr:relSizeAnchor xmlns:cdr="http://schemas.openxmlformats.org/drawingml/2006/chartDrawing">
    <cdr:from>
      <cdr:x>0.15319</cdr:x>
      <cdr:y>0.03948</cdr:y>
    </cdr:from>
    <cdr:to>
      <cdr:x>0.22577</cdr:x>
      <cdr:y>0.08389</cdr:y>
    </cdr:to>
    <cdr:sp macro="" textlink="">
      <cdr:nvSpPr>
        <cdr:cNvPr id="5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367706" y="246221"/>
          <a:ext cx="648002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-38</a:t>
          </a:r>
          <a:endParaRPr lang="ru-RU" sz="1400" b="1" dirty="0">
            <a:solidFill>
              <a:srgbClr val="FF000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0.02415</cdr:x>
      <cdr:y>0.02309</cdr:y>
    </cdr:from>
    <cdr:to>
      <cdr:x>0.08867</cdr:x>
      <cdr:y>0.06926</cdr:y>
    </cdr:to>
    <cdr:sp macro="" textlink="">
      <cdr:nvSpPr>
        <cdr:cNvPr id="6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5578" y="143992"/>
          <a:ext cx="576064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endParaRPr lang="ru-RU" sz="16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0.23384</cdr:x>
      <cdr:y>0.08389</cdr:y>
    </cdr:from>
    <cdr:to>
      <cdr:x>0.30473</cdr:x>
      <cdr:y>0.1283</cdr:y>
    </cdr:to>
    <cdr:sp macro="" textlink="">
      <cdr:nvSpPr>
        <cdr:cNvPr id="7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87786" y="523220"/>
          <a:ext cx="632913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+43</a:t>
          </a:r>
          <a:endParaRPr lang="ru-RU" sz="12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0.0806</cdr:x>
      <cdr:y>0.02309</cdr:y>
    </cdr:from>
    <cdr:to>
      <cdr:x>0.13706</cdr:x>
      <cdr:y>0.0675</cdr:y>
    </cdr:to>
    <cdr:sp macro="" textlink="">
      <cdr:nvSpPr>
        <cdr:cNvPr id="8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9634" y="143991"/>
          <a:ext cx="504085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-13</a:t>
          </a:r>
          <a:endParaRPr lang="ru-RU" sz="1200" b="1" dirty="0">
            <a:solidFill>
              <a:srgbClr val="FF000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0.46455</cdr:x>
      <cdr:y>0.21935</cdr:y>
    </cdr:from>
    <cdr:to>
      <cdr:x>0.53544</cdr:x>
      <cdr:y>0.26376</cdr:y>
    </cdr:to>
    <cdr:sp macro="" textlink="">
      <cdr:nvSpPr>
        <cdr:cNvPr id="9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147593" y="1368127"/>
          <a:ext cx="632913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+139</a:t>
          </a:r>
          <a:endParaRPr lang="ru-RU" sz="12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0.54033</cdr:x>
      <cdr:y>0.24244</cdr:y>
    </cdr:from>
    <cdr:to>
      <cdr:x>0.61122</cdr:x>
      <cdr:y>0.28685</cdr:y>
    </cdr:to>
    <cdr:sp macro="" textlink="">
      <cdr:nvSpPr>
        <cdr:cNvPr id="10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24090" y="1512143"/>
          <a:ext cx="632913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-96</a:t>
          </a:r>
        </a:p>
      </cdr:txBody>
    </cdr:sp>
  </cdr:relSizeAnchor>
  <cdr:relSizeAnchor xmlns:cdr="http://schemas.openxmlformats.org/drawingml/2006/chartDrawing">
    <cdr:from>
      <cdr:x>0.61291</cdr:x>
      <cdr:y>0.27707</cdr:y>
    </cdr:from>
    <cdr:to>
      <cdr:x>0.69994</cdr:x>
      <cdr:y>0.32148</cdr:y>
    </cdr:to>
    <cdr:sp macro="" textlink="">
      <cdr:nvSpPr>
        <cdr:cNvPr id="11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72162" y="1728167"/>
          <a:ext cx="776929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+230</a:t>
          </a:r>
          <a:endParaRPr lang="ru-RU" sz="1600" b="1" dirty="0">
            <a:solidFill>
              <a:srgbClr val="00B050"/>
            </a:solidFill>
            <a:latin typeface="Arial" charset="0"/>
            <a:cs typeface="Arial" charset="0"/>
          </a:endParaRPr>
        </a:p>
      </cdr:txBody>
    </cdr:sp>
  </cdr:relSizeAnchor>
  <cdr:relSizeAnchor xmlns:cdr="http://schemas.openxmlformats.org/drawingml/2006/chartDrawing">
    <cdr:from>
      <cdr:x>0.70163</cdr:x>
      <cdr:y>0.28862</cdr:y>
    </cdr:from>
    <cdr:to>
      <cdr:x>0.75809</cdr:x>
      <cdr:y>0.33303</cdr:y>
    </cdr:to>
    <cdr:sp macro="" textlink="">
      <cdr:nvSpPr>
        <cdr:cNvPr id="12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64250" y="1800175"/>
          <a:ext cx="504080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-38</a:t>
          </a:r>
        </a:p>
      </cdr:txBody>
    </cdr:sp>
  </cdr:relSizeAnchor>
  <cdr:relSizeAnchor xmlns:cdr="http://schemas.openxmlformats.org/drawingml/2006/chartDrawing">
    <cdr:from>
      <cdr:x>0.77592</cdr:x>
      <cdr:y>0.32483</cdr:y>
    </cdr:from>
    <cdr:to>
      <cdr:x>0.84681</cdr:x>
      <cdr:y>0.36924</cdr:y>
    </cdr:to>
    <cdr:sp macro="" textlink="">
      <cdr:nvSpPr>
        <cdr:cNvPr id="13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27482" y="2026038"/>
          <a:ext cx="632912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+163</a:t>
          </a:r>
        </a:p>
      </cdr:txBody>
    </cdr:sp>
  </cdr:relSizeAnchor>
  <cdr:relSizeAnchor xmlns:cdr="http://schemas.openxmlformats.org/drawingml/2006/chartDrawing">
    <cdr:from>
      <cdr:x>0.92911</cdr:x>
      <cdr:y>0.13853</cdr:y>
    </cdr:from>
    <cdr:to>
      <cdr:x>1</cdr:x>
      <cdr:y>0.18294</cdr:y>
    </cdr:to>
    <cdr:sp macro="" textlink="">
      <cdr:nvSpPr>
        <cdr:cNvPr id="14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95187" y="864071"/>
          <a:ext cx="632913" cy="27699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00B050"/>
              </a:solidFill>
              <a:latin typeface="Arial" charset="0"/>
              <a:cs typeface="Arial" charset="0"/>
            </a:rPr>
            <a:t>+27</a:t>
          </a:r>
        </a:p>
      </cdr:txBody>
    </cdr:sp>
  </cdr:relSizeAnchor>
  <cdr:relSizeAnchor xmlns:cdr="http://schemas.openxmlformats.org/drawingml/2006/chartDrawing">
    <cdr:from>
      <cdr:x>0.86294</cdr:x>
      <cdr:y>0.5</cdr:y>
    </cdr:from>
    <cdr:to>
      <cdr:x>0.9194</cdr:x>
      <cdr:y>0.54441</cdr:y>
    </cdr:to>
    <cdr:sp macro="" textlink="">
      <cdr:nvSpPr>
        <cdr:cNvPr id="15" name="TextBox 2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04410" y="3118643"/>
          <a:ext cx="504056" cy="27699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base">
            <a:spcBef>
              <a:spcPct val="0"/>
            </a:spcBef>
            <a:spcAft>
              <a:spcPct val="0"/>
            </a:spcAft>
          </a:pPr>
          <a:r>
            <a:rPr lang="ru-RU" sz="1800" b="1" dirty="0">
              <a:solidFill>
                <a:srgbClr val="FF0000"/>
              </a:solidFill>
              <a:latin typeface="Arial" charset="0"/>
              <a:cs typeface="Arial" charset="0"/>
            </a:rPr>
            <a:t>-171</a:t>
          </a:r>
          <a:endParaRPr lang="ru-RU" sz="1200" b="1" dirty="0">
            <a:solidFill>
              <a:srgbClr val="FF0000"/>
            </a:solidFill>
            <a:latin typeface="Arial" charset="0"/>
            <a:cs typeface="Arial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0.12547</cdr:x>
      <cdr:y>0.07229</cdr:y>
    </cdr:from>
    <cdr:to>
      <cdr:x>0.17329</cdr:x>
      <cdr:y>0.10843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3774" y="432047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0.08445</cdr:x>
      <cdr:y>0.08272</cdr:y>
    </cdr:from>
    <cdr:to>
      <cdr:x>0.16983</cdr:x>
      <cdr:y>0.15593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3734" y="504055"/>
          <a:ext cx="782265" cy="4460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19,3</a:t>
          </a:r>
          <a:endParaRPr lang="ru-RU" sz="20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0.1709</cdr:x>
      <cdr:y>0.2009</cdr:y>
    </cdr:from>
    <cdr:to>
      <cdr:x>0.24949</cdr:x>
      <cdr:y>0.25999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65822" y="1224135"/>
          <a:ext cx="720054" cy="36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32,6</a:t>
          </a:r>
          <a:endParaRPr lang="ru-RU" sz="11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0.24163</cdr:x>
      <cdr:y>0.21272</cdr:y>
    </cdr:from>
    <cdr:to>
      <cdr:x>0.31237</cdr:x>
      <cdr:y>0.28362</cdr:y>
    </cdr:to>
    <cdr:sp macro="" textlink="">
      <cdr:nvSpPr>
        <cdr:cNvPr id="5" name="TextBox 4"/>
        <cdr:cNvSpPr txBox="1"/>
      </cdr:nvSpPr>
      <cdr:spPr>
        <a:xfrm xmlns:a="http://schemas.openxmlformats.org/drawingml/2006/main" rot="10800000" flipV="1">
          <a:off x="2213894" y="1296143"/>
          <a:ext cx="648131" cy="432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26,9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0.32023</cdr:x>
      <cdr:y>0.22453</cdr:y>
    </cdr:from>
    <cdr:to>
      <cdr:x>0.39096</cdr:x>
      <cdr:y>0.29221</cdr:y>
    </cdr:to>
    <cdr:sp macro="" textlink="">
      <cdr:nvSpPr>
        <cdr:cNvPr id="6" name="TextBox 5"/>
        <cdr:cNvSpPr txBox="1"/>
      </cdr:nvSpPr>
      <cdr:spPr>
        <a:xfrm xmlns:a="http://schemas.openxmlformats.org/drawingml/2006/main" rot="10800000" flipV="1">
          <a:off x="2933974" y="1368151"/>
          <a:ext cx="648039" cy="412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24,4</a:t>
          </a:r>
        </a:p>
      </cdr:txBody>
    </cdr:sp>
  </cdr:relSizeAnchor>
  <cdr:relSizeAnchor xmlns:cdr="http://schemas.openxmlformats.org/drawingml/2006/chartDrawing">
    <cdr:from>
      <cdr:x>0.39882</cdr:x>
      <cdr:y>0.23635</cdr:y>
    </cdr:from>
    <cdr:to>
      <cdr:x>0.47741</cdr:x>
      <cdr:y>0.30356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54054" y="1440159"/>
          <a:ext cx="720054" cy="409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28,1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0.46512</cdr:x>
      <cdr:y>0.24817</cdr:y>
    </cdr:from>
    <cdr:to>
      <cdr:x>0.53686</cdr:x>
      <cdr:y>0.31395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61511" y="1512167"/>
          <a:ext cx="657293" cy="4008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27,5</a:t>
          </a:r>
        </a:p>
      </cdr:txBody>
    </cdr:sp>
  </cdr:relSizeAnchor>
  <cdr:relSizeAnchor xmlns:cdr="http://schemas.openxmlformats.org/drawingml/2006/chartDrawing">
    <cdr:from>
      <cdr:x>0.54815</cdr:x>
      <cdr:y>0.28362</cdr:y>
    </cdr:from>
    <cdr:to>
      <cdr:x>0.6192</cdr:x>
      <cdr:y>0.34164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22206" y="1728191"/>
          <a:ext cx="650972" cy="353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24,2</a:t>
          </a:r>
        </a:p>
      </cdr:txBody>
    </cdr:sp>
  </cdr:relSizeAnchor>
  <cdr:relSizeAnchor xmlns:cdr="http://schemas.openxmlformats.org/drawingml/2006/chartDrawing">
    <cdr:from>
      <cdr:x>0.61888</cdr:x>
      <cdr:y>0.37303</cdr:y>
    </cdr:from>
    <cdr:to>
      <cdr:x>0.68961</cdr:x>
      <cdr:y>0.43725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70278" y="2272984"/>
          <a:ext cx="648039" cy="391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35,4</a:t>
          </a:r>
        </a:p>
      </cdr:txBody>
    </cdr:sp>
  </cdr:relSizeAnchor>
  <cdr:relSizeAnchor xmlns:cdr="http://schemas.openxmlformats.org/drawingml/2006/chartDrawing">
    <cdr:from>
      <cdr:x>0.69747</cdr:x>
      <cdr:y>0.4018</cdr:y>
    </cdr:from>
    <cdr:to>
      <cdr:x>0.76821</cdr:x>
      <cdr:y>0.47271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390358" y="2448257"/>
          <a:ext cx="648131" cy="4320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41,6</a:t>
          </a:r>
        </a:p>
      </cdr:txBody>
    </cdr:sp>
  </cdr:relSizeAnchor>
  <cdr:relSizeAnchor xmlns:cdr="http://schemas.openxmlformats.org/drawingml/2006/chartDrawing">
    <cdr:from>
      <cdr:x>0.76821</cdr:x>
      <cdr:y>0.41362</cdr:y>
    </cdr:from>
    <cdr:to>
      <cdr:x>0.83982</cdr:x>
      <cdr:y>0.46089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038430" y="2520280"/>
          <a:ext cx="656102" cy="288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42,4</a:t>
          </a:r>
        </a:p>
      </cdr:txBody>
    </cdr:sp>
  </cdr:relSizeAnchor>
  <cdr:relSizeAnchor xmlns:cdr="http://schemas.openxmlformats.org/drawingml/2006/chartDrawing">
    <cdr:from>
      <cdr:x>0.86659</cdr:x>
      <cdr:y>0.45783</cdr:y>
    </cdr:from>
    <cdr:to>
      <cdr:x>0.9144</cdr:x>
      <cdr:y>0.5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830518" y="2736303"/>
          <a:ext cx="432048" cy="252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0.8468</cdr:x>
      <cdr:y>0.44541</cdr:y>
    </cdr:from>
    <cdr:to>
      <cdr:x>0.94111</cdr:x>
      <cdr:y>0.5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758510" y="2714015"/>
          <a:ext cx="864084" cy="332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38,5</a:t>
          </a:r>
        </a:p>
      </cdr:txBody>
    </cdr:sp>
  </cdr:relSizeAnchor>
  <cdr:relSizeAnchor xmlns:cdr="http://schemas.openxmlformats.org/drawingml/2006/chartDrawing">
    <cdr:from>
      <cdr:x>0.92237</cdr:x>
      <cdr:y>0.25999</cdr:y>
    </cdr:from>
    <cdr:to>
      <cdr:x>1</cdr:x>
      <cdr:y>0.31908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8450899" y="1584175"/>
          <a:ext cx="711259" cy="360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28,6</a:t>
          </a:r>
          <a:endParaRPr lang="ru-RU" sz="1100" b="1" dirty="0">
            <a:solidFill>
              <a:schemeClr val="tx2">
                <a:lumMod val="60000"/>
                <a:lumOff val="4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F8ACB-80FE-471C-AA6B-C43BF2E94046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3B003-83C5-4C8A-9E6A-8BA689272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9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B003-83C5-4C8A-9E6A-8BA689272C0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809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03B003-83C5-4C8A-9E6A-8BA689272C0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3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51986-1D79-4191-9A2D-B0AACBE20DD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B596D-2C3A-4CF3-8156-03B5786924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64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ACFB-F64D-453E-AE9A-3128FA2CCE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C8560-3E9E-4061-887C-C5E65615F7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7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C04-45CF-4BF3-9125-75DBE9BAD57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347DC-900C-448E-99DD-F7D3E8AF84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8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ED47C-6171-4BD6-BBFA-50951C0D5DA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7318-0479-4CD8-9E85-32F988D6C8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80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0C59-74FE-4311-97EC-E6C0CC50751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A5BC-D216-4436-87EB-32ACBA98D0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743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35FD-B583-4C76-8689-F5A32A35A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EE45-77E7-4544-8066-564B5AF78FA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534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25DE-777B-4A62-8963-ED3FC35A563C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97E62-9668-41EE-A45B-57C7DADE6C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42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DA34-018F-4C3B-8065-4B48CC95640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9A21-4C01-44E0-B745-174BB06198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B660-D17A-41C6-AAC5-8B817CB60C6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D10F-D643-4274-A647-EC7CA2213E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73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2A73A-C849-4096-B8D0-8AB737B48C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3EA94-603E-46A7-AB02-5087A99EA6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769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8C585-08E2-4884-B2D4-7288214232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CE789-81DA-413D-9791-8FE3844ACA2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2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B4671-A21F-41DA-BFE8-A20FD1391E68}" type="datetimeFigureOut">
              <a:rPr lang="ru-RU" smtClean="0"/>
              <a:pPr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BD848-8B5A-41DA-B2DC-4426EE272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8AA41C-964A-46B8-A64C-62047EFC013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28.04.2021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760D1A-77C3-4AAB-8336-8A09E3858AB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12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640960" cy="1470025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работы сельскохозяйственных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Слонимского района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январь-март 2021 года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886760"/>
              </p:ext>
            </p:extLst>
          </p:nvPr>
        </p:nvGraphicFramePr>
        <p:xfrm>
          <a:off x="107950" y="44450"/>
          <a:ext cx="8928548" cy="6633532"/>
        </p:xfrm>
        <a:graphic>
          <a:graphicData uri="http://schemas.openxmlformats.org/drawingml/2006/table">
            <a:tbl>
              <a:tblPr/>
              <a:tblGrid>
                <a:gridCol w="1943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7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9133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по росту численности крупного рогатого скота</a:t>
                      </a:r>
                      <a:r>
                        <a:rPr lang="ru-RU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квартал 2021 года </a:t>
                      </a:r>
                    </a:p>
                  </a:txBody>
                  <a:tcPr marL="6607" marR="6607" marT="660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16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КРС на 1.04.2021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+/-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7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прогнозу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января         2021 г.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1 апреля 2020 г.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1 апреля 2016 г.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2307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-28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-277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-1979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2911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2662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-48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-9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-115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5001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-189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-135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1548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-15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-121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-404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3451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-74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-39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-43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АгроПавлово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3317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-73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-111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658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1764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-74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-84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7978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-157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-149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296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1927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-123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-1187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2130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-30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-57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-233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616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</a:p>
                  </a:txBody>
                  <a:tcPr marL="6607" marR="6607" marT="66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34996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-681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-460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-563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-1720</a:t>
                      </a:r>
                    </a:p>
                  </a:txBody>
                  <a:tcPr marL="6607" marR="6607" marT="66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930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268681"/>
              </p:ext>
            </p:extLst>
          </p:nvPr>
        </p:nvGraphicFramePr>
        <p:xfrm>
          <a:off x="22540" y="1029097"/>
          <a:ext cx="9121460" cy="5712272"/>
        </p:xfrm>
        <a:graphic>
          <a:graphicData uri="http://schemas.openxmlformats.org/drawingml/2006/table">
            <a:tbl>
              <a:tblPr/>
              <a:tblGrid>
                <a:gridCol w="2371888">
                  <a:extLst>
                    <a:ext uri="{9D8B030D-6E8A-4147-A177-3AD203B41FA5}">
                      <a16:colId xmlns:a16="http://schemas.microsoft.com/office/drawing/2014/main" val="1958484967"/>
                    </a:ext>
                  </a:extLst>
                </a:gridCol>
                <a:gridCol w="727034">
                  <a:extLst>
                    <a:ext uri="{9D8B030D-6E8A-4147-A177-3AD203B41FA5}">
                      <a16:colId xmlns:a16="http://schemas.microsoft.com/office/drawing/2014/main" val="940961989"/>
                    </a:ext>
                  </a:extLst>
                </a:gridCol>
                <a:gridCol w="727034">
                  <a:extLst>
                    <a:ext uri="{9D8B030D-6E8A-4147-A177-3AD203B41FA5}">
                      <a16:colId xmlns:a16="http://schemas.microsoft.com/office/drawing/2014/main" val="9157270"/>
                    </a:ext>
                  </a:extLst>
                </a:gridCol>
                <a:gridCol w="680629">
                  <a:extLst>
                    <a:ext uri="{9D8B030D-6E8A-4147-A177-3AD203B41FA5}">
                      <a16:colId xmlns:a16="http://schemas.microsoft.com/office/drawing/2014/main" val="2441726025"/>
                    </a:ext>
                  </a:extLst>
                </a:gridCol>
                <a:gridCol w="665159">
                  <a:extLst>
                    <a:ext uri="{9D8B030D-6E8A-4147-A177-3AD203B41FA5}">
                      <a16:colId xmlns:a16="http://schemas.microsoft.com/office/drawing/2014/main" val="603132295"/>
                    </a:ext>
                  </a:extLst>
                </a:gridCol>
                <a:gridCol w="603286">
                  <a:extLst>
                    <a:ext uri="{9D8B030D-6E8A-4147-A177-3AD203B41FA5}">
                      <a16:colId xmlns:a16="http://schemas.microsoft.com/office/drawing/2014/main" val="4231975531"/>
                    </a:ext>
                  </a:extLst>
                </a:gridCol>
                <a:gridCol w="660005">
                  <a:extLst>
                    <a:ext uri="{9D8B030D-6E8A-4147-A177-3AD203B41FA5}">
                      <a16:colId xmlns:a16="http://schemas.microsoft.com/office/drawing/2014/main" val="2053427522"/>
                    </a:ext>
                  </a:extLst>
                </a:gridCol>
                <a:gridCol w="680629">
                  <a:extLst>
                    <a:ext uri="{9D8B030D-6E8A-4147-A177-3AD203B41FA5}">
                      <a16:colId xmlns:a16="http://schemas.microsoft.com/office/drawing/2014/main" val="2783171376"/>
                    </a:ext>
                  </a:extLst>
                </a:gridCol>
                <a:gridCol w="603286">
                  <a:extLst>
                    <a:ext uri="{9D8B030D-6E8A-4147-A177-3AD203B41FA5}">
                      <a16:colId xmlns:a16="http://schemas.microsoft.com/office/drawing/2014/main" val="4289610942"/>
                    </a:ext>
                  </a:extLst>
                </a:gridCol>
                <a:gridCol w="721881">
                  <a:extLst>
                    <a:ext uri="{9D8B030D-6E8A-4147-A177-3AD203B41FA5}">
                      <a16:colId xmlns:a16="http://schemas.microsoft.com/office/drawing/2014/main" val="3429526148"/>
                    </a:ext>
                  </a:extLst>
                </a:gridCol>
                <a:gridCol w="680629">
                  <a:extLst>
                    <a:ext uri="{9D8B030D-6E8A-4147-A177-3AD203B41FA5}">
                      <a16:colId xmlns:a16="http://schemas.microsoft.com/office/drawing/2014/main" val="1589702773"/>
                    </a:ext>
                  </a:extLst>
                </a:gridCol>
              </a:tblGrid>
              <a:tr h="11645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организаций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Выручка от реализации продукции,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тыс.руб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2021 г.  к 2020г.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Прибыль (убыток) от реализации продукции, тыс. руб.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Чистая прибыль, тыс.руб.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243916"/>
                  </a:ext>
                </a:extLst>
              </a:tr>
              <a:tr h="467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8565" marR="8565" marT="8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+, -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36967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736585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"Драпово"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1604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416594"/>
                  </a:ext>
                </a:extLst>
              </a:tr>
              <a:tr h="489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"Имени  Дзержинского"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10355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0342786"/>
                  </a:ext>
                </a:extLst>
              </a:tr>
              <a:tr h="322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"Имени  Суворова"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538099"/>
                  </a:ext>
                </a:extLst>
              </a:tr>
              <a:tr h="322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СУП «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АгроПавлово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161703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"Деревновский"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2253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58131"/>
                  </a:ext>
                </a:extLst>
              </a:tr>
              <a:tr h="3227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СРУСП "Новодевятковичи"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04680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СРУСП "Победитель"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92,9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07972"/>
                  </a:ext>
                </a:extLst>
              </a:tr>
              <a:tr h="489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8565" marR="8565" marT="8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-68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9372183"/>
                  </a:ext>
                </a:extLst>
              </a:tr>
              <a:tr h="266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по району:</a:t>
                      </a:r>
                    </a:p>
                  </a:txBody>
                  <a:tcPr marL="8565" marR="8565" marT="85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982107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2" y="13433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Экономическая эффективность сельскохозяйственного производства за январь-февраль 2021 года по сельскохозяйственным организациям Слонимского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434039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302BFAD-4194-4575-B02E-E58F78933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01590"/>
              </p:ext>
            </p:extLst>
          </p:nvPr>
        </p:nvGraphicFramePr>
        <p:xfrm>
          <a:off x="0" y="824523"/>
          <a:ext cx="9135029" cy="6033475"/>
        </p:xfrm>
        <a:graphic>
          <a:graphicData uri="http://schemas.openxmlformats.org/drawingml/2006/table">
            <a:tbl>
              <a:tblPr/>
              <a:tblGrid>
                <a:gridCol w="2414845">
                  <a:extLst>
                    <a:ext uri="{9D8B030D-6E8A-4147-A177-3AD203B41FA5}">
                      <a16:colId xmlns:a16="http://schemas.microsoft.com/office/drawing/2014/main" val="3297972765"/>
                    </a:ext>
                  </a:extLst>
                </a:gridCol>
                <a:gridCol w="621262">
                  <a:extLst>
                    <a:ext uri="{9D8B030D-6E8A-4147-A177-3AD203B41FA5}">
                      <a16:colId xmlns:a16="http://schemas.microsoft.com/office/drawing/2014/main" val="2984167541"/>
                    </a:ext>
                  </a:extLst>
                </a:gridCol>
                <a:gridCol w="687950">
                  <a:extLst>
                    <a:ext uri="{9D8B030D-6E8A-4147-A177-3AD203B41FA5}">
                      <a16:colId xmlns:a16="http://schemas.microsoft.com/office/drawing/2014/main" val="3955503338"/>
                    </a:ext>
                  </a:extLst>
                </a:gridCol>
                <a:gridCol w="684441">
                  <a:extLst>
                    <a:ext uri="{9D8B030D-6E8A-4147-A177-3AD203B41FA5}">
                      <a16:colId xmlns:a16="http://schemas.microsoft.com/office/drawing/2014/main" val="3722227253"/>
                    </a:ext>
                  </a:extLst>
                </a:gridCol>
                <a:gridCol w="568611">
                  <a:extLst>
                    <a:ext uri="{9D8B030D-6E8A-4147-A177-3AD203B41FA5}">
                      <a16:colId xmlns:a16="http://schemas.microsoft.com/office/drawing/2014/main" val="1132888856"/>
                    </a:ext>
                  </a:extLst>
                </a:gridCol>
                <a:gridCol w="449273">
                  <a:extLst>
                    <a:ext uri="{9D8B030D-6E8A-4147-A177-3AD203B41FA5}">
                      <a16:colId xmlns:a16="http://schemas.microsoft.com/office/drawing/2014/main" val="3122841509"/>
                    </a:ext>
                  </a:extLst>
                </a:gridCol>
                <a:gridCol w="468963">
                  <a:extLst>
                    <a:ext uri="{9D8B030D-6E8A-4147-A177-3AD203B41FA5}">
                      <a16:colId xmlns:a16="http://schemas.microsoft.com/office/drawing/2014/main" val="3595497769"/>
                    </a:ext>
                  </a:extLst>
                </a:gridCol>
                <a:gridCol w="575633">
                  <a:extLst>
                    <a:ext uri="{9D8B030D-6E8A-4147-A177-3AD203B41FA5}">
                      <a16:colId xmlns:a16="http://schemas.microsoft.com/office/drawing/2014/main" val="3807508672"/>
                    </a:ext>
                  </a:extLst>
                </a:gridCol>
                <a:gridCol w="568611">
                  <a:extLst>
                    <a:ext uri="{9D8B030D-6E8A-4147-A177-3AD203B41FA5}">
                      <a16:colId xmlns:a16="http://schemas.microsoft.com/office/drawing/2014/main" val="135892269"/>
                    </a:ext>
                  </a:extLst>
                </a:gridCol>
                <a:gridCol w="575633">
                  <a:extLst>
                    <a:ext uri="{9D8B030D-6E8A-4147-A177-3AD203B41FA5}">
                      <a16:colId xmlns:a16="http://schemas.microsoft.com/office/drawing/2014/main" val="2736337157"/>
                    </a:ext>
                  </a:extLst>
                </a:gridCol>
                <a:gridCol w="568611">
                  <a:extLst>
                    <a:ext uri="{9D8B030D-6E8A-4147-A177-3AD203B41FA5}">
                      <a16:colId xmlns:a16="http://schemas.microsoft.com/office/drawing/2014/main" val="1569510934"/>
                    </a:ext>
                  </a:extLst>
                </a:gridCol>
                <a:gridCol w="477353">
                  <a:extLst>
                    <a:ext uri="{9D8B030D-6E8A-4147-A177-3AD203B41FA5}">
                      <a16:colId xmlns:a16="http://schemas.microsoft.com/office/drawing/2014/main" val="841365185"/>
                    </a:ext>
                  </a:extLst>
                </a:gridCol>
                <a:gridCol w="473843">
                  <a:extLst>
                    <a:ext uri="{9D8B030D-6E8A-4147-A177-3AD203B41FA5}">
                      <a16:colId xmlns:a16="http://schemas.microsoft.com/office/drawing/2014/main" val="2196337016"/>
                    </a:ext>
                  </a:extLst>
                </a:gridCol>
              </a:tblGrid>
              <a:tr h="336131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 долгов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Кредиторская задолженность -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680073"/>
                  </a:ext>
                </a:extLst>
              </a:tr>
              <a:tr h="359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75163"/>
                  </a:ext>
                </a:extLst>
              </a:tr>
              <a:tr h="12928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просроченные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просроченные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них просроченные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нее просроченная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нее просроченная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из нее просроченная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663632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"Мижевичи"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11 080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4 492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10 481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4 556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6 454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4 522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5642316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9 025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9 095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4276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1736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4 233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24,2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149075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"Дружба-Агро"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10 038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7 613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10 050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8225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8 231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1 159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008510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"Им. Дзержинского"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3 982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5 380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135,1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2 949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128,3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60,7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309579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"Василевичи"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13 003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13 823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12 071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12189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11916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13 053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11 301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36694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Им.Суворова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5 628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5 205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3 263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95,3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526426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СУП «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АгроПавлово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106,9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25285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КСУП  "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9 404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4 040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9 509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4 186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8 896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9 069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4 095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924313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ОАО "Сеньковщина"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7 019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10 019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142,7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3 894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1 475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6 390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3 558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164,1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241,2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04265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"Новодевятковичи"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13 953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15 152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13 138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14 338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12 403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282372"/>
                  </a:ext>
                </a:extLst>
              </a:tr>
              <a:tr h="3016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РУСП "Победитель"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16 324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4 026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3 485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86,6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8 231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3 959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7 684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3 419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836269"/>
                  </a:ext>
                </a:extLst>
              </a:tr>
              <a:tr h="4543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ОАО "Птицефабрика Слонимская"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18 516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15 007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18 965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7 374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6 957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7 850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7 850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32419"/>
                  </a:ext>
                </a:extLst>
              </a:tr>
              <a:tr h="272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Всего по району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118 978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66 339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124 402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62 961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94,9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79 943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57 156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84 465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50 885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 panose="02020603050405020304" pitchFamily="18" charset="0"/>
                        </a:rPr>
                        <a:t>105,7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8460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C3477D9-8F94-41C0-B0EC-603F2C1C2F21}"/>
              </a:ext>
            </a:extLst>
          </p:cNvPr>
          <p:cNvSpPr/>
          <p:nvPr/>
        </p:nvSpPr>
        <p:spPr>
          <a:xfrm>
            <a:off x="107504" y="116632"/>
            <a:ext cx="9027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"/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финансовых обязательствах сельскохозяйственных организаций на 1 марта 2021 г.</a:t>
            </a:r>
          </a:p>
        </p:txBody>
      </p:sp>
    </p:spTree>
    <p:extLst>
      <p:ext uri="{BB962C8B-B14F-4D97-AF65-F5344CB8AC3E}">
        <p14:creationId xmlns:p14="http://schemas.microsoft.com/office/powerpoint/2010/main" val="232141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502374"/>
              </p:ext>
            </p:extLst>
          </p:nvPr>
        </p:nvGraphicFramePr>
        <p:xfrm>
          <a:off x="-18158" y="764705"/>
          <a:ext cx="9162158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Производительность труда (тыс. руб.) и 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удельный вес заработной платы с начислениями в выручке (%)</a:t>
            </a:r>
          </a:p>
        </p:txBody>
      </p:sp>
    </p:spTree>
    <p:extLst>
      <p:ext uri="{BB962C8B-B14F-4D97-AF65-F5344CB8AC3E}">
        <p14:creationId xmlns:p14="http://schemas.microsoft.com/office/powerpoint/2010/main" val="39484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07768165"/>
              </p:ext>
            </p:extLst>
          </p:nvPr>
        </p:nvGraphicFramePr>
        <p:xfrm>
          <a:off x="0" y="260648"/>
          <a:ext cx="91440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21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C1A3B20-B558-4348-8004-BC46DB1E9D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285528"/>
              </p:ext>
            </p:extLst>
          </p:nvPr>
        </p:nvGraphicFramePr>
        <p:xfrm>
          <a:off x="35447" y="831344"/>
          <a:ext cx="9143999" cy="602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6710A8A-8A9C-43BD-849A-32DBB0EC4C7B}"/>
              </a:ext>
            </a:extLst>
          </p:cNvPr>
          <p:cNvSpPr/>
          <p:nvPr/>
        </p:nvSpPr>
        <p:spPr>
          <a:xfrm>
            <a:off x="520515" y="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Удельный вес производства валовой продукции сельского хозяйства в общем объеме производства района, %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26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516745"/>
              </p:ext>
            </p:extLst>
          </p:nvPr>
        </p:nvGraphicFramePr>
        <p:xfrm>
          <a:off x="35498" y="-3"/>
          <a:ext cx="9108501" cy="6858000"/>
        </p:xfrm>
        <a:graphic>
          <a:graphicData uri="http://schemas.openxmlformats.org/drawingml/2006/table">
            <a:tbl>
              <a:tblPr/>
              <a:tblGrid>
                <a:gridCol w="2304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12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2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15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7272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b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молока за 3 месяца 2021 г. </a:t>
                      </a:r>
                    </a:p>
                    <a:p>
                      <a:pPr algn="ctr" rtl="0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9" marR="6269" marT="62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04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организаций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Производство молока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месяца, тонн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к прогнозу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2020 году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% </a:t>
                      </a:r>
                    </a:p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 2016 году </a:t>
                      </a:r>
                    </a:p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(за 5 лет)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роста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март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773,1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58,9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1545,7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138,1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1292,8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134,2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108,4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72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Дзержинского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2243,3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139,9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636,8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89,9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117,6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30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Суворова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1334,9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129,5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АгроПавлово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1296,2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138,0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77,2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652,5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137,8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99,2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2138,9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150,3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99,6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704,3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77,3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123,7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060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95,2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87,8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06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Итого:</a:t>
                      </a:r>
                    </a:p>
                  </a:txBody>
                  <a:tcPr marL="6269" marR="6269" marT="6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13617,7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118,0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06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2184713"/>
              </p:ext>
            </p:extLst>
          </p:nvPr>
        </p:nvGraphicFramePr>
        <p:xfrm>
          <a:off x="1" y="521445"/>
          <a:ext cx="9144000" cy="6336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0" y="-15960"/>
            <a:ext cx="9144000" cy="54927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Продуктивность дойного стада за 3 месяца 2021 г., кг</a:t>
            </a:r>
          </a:p>
        </p:txBody>
      </p:sp>
      <p:sp>
        <p:nvSpPr>
          <p:cNvPr id="39940" name="TextBox 6"/>
          <p:cNvSpPr txBox="1">
            <a:spLocks noChangeArrowheads="1"/>
          </p:cNvSpPr>
          <p:nvPr/>
        </p:nvSpPr>
        <p:spPr bwMode="auto">
          <a:xfrm>
            <a:off x="4356100" y="2120024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39941" name="TextBox 7"/>
          <p:cNvSpPr txBox="1">
            <a:spLocks noChangeArrowheads="1"/>
          </p:cNvSpPr>
          <p:nvPr/>
        </p:nvSpPr>
        <p:spPr bwMode="auto">
          <a:xfrm>
            <a:off x="5022055" y="2390870"/>
            <a:ext cx="433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-71</a:t>
            </a:r>
          </a:p>
        </p:txBody>
      </p:sp>
      <p:sp>
        <p:nvSpPr>
          <p:cNvPr id="39942" name="TextBox 8"/>
          <p:cNvSpPr txBox="1">
            <a:spLocks noChangeArrowheads="1"/>
          </p:cNvSpPr>
          <p:nvPr/>
        </p:nvSpPr>
        <p:spPr bwMode="auto">
          <a:xfrm>
            <a:off x="5740312" y="2479656"/>
            <a:ext cx="4531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194</a:t>
            </a: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6392040" y="2727904"/>
            <a:ext cx="431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39946" name="TextBox 12"/>
          <p:cNvSpPr txBox="1">
            <a:spLocks noChangeArrowheads="1"/>
          </p:cNvSpPr>
          <p:nvPr/>
        </p:nvSpPr>
        <p:spPr bwMode="auto">
          <a:xfrm>
            <a:off x="7108710" y="2763278"/>
            <a:ext cx="43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122</a:t>
            </a:r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7812360" y="3040277"/>
            <a:ext cx="43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82</a:t>
            </a:r>
          </a:p>
        </p:txBody>
      </p:sp>
      <p:sp>
        <p:nvSpPr>
          <p:cNvPr id="39949" name="TextBox 15"/>
          <p:cNvSpPr txBox="1">
            <a:spLocks noChangeArrowheads="1"/>
          </p:cNvSpPr>
          <p:nvPr/>
        </p:nvSpPr>
        <p:spPr bwMode="auto">
          <a:xfrm>
            <a:off x="1587571" y="1133105"/>
            <a:ext cx="43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194</a:t>
            </a:r>
          </a:p>
        </p:txBody>
      </p:sp>
      <p:sp>
        <p:nvSpPr>
          <p:cNvPr id="39951" name="TextBox 17"/>
          <p:cNvSpPr txBox="1">
            <a:spLocks noChangeArrowheads="1"/>
          </p:cNvSpPr>
          <p:nvPr/>
        </p:nvSpPr>
        <p:spPr bwMode="auto">
          <a:xfrm>
            <a:off x="2235271" y="1354384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32</a:t>
            </a:r>
          </a:p>
        </p:txBody>
      </p:sp>
      <p:sp>
        <p:nvSpPr>
          <p:cNvPr id="39953" name="TextBox 19"/>
          <p:cNvSpPr txBox="1">
            <a:spLocks noChangeArrowheads="1"/>
          </p:cNvSpPr>
          <p:nvPr/>
        </p:nvSpPr>
        <p:spPr bwMode="auto">
          <a:xfrm>
            <a:off x="2987825" y="1885856"/>
            <a:ext cx="43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-8</a:t>
            </a:r>
          </a:p>
        </p:txBody>
      </p:sp>
      <p:sp>
        <p:nvSpPr>
          <p:cNvPr id="39955" name="TextBox 21"/>
          <p:cNvSpPr txBox="1">
            <a:spLocks noChangeArrowheads="1"/>
          </p:cNvSpPr>
          <p:nvPr/>
        </p:nvSpPr>
        <p:spPr bwMode="auto">
          <a:xfrm>
            <a:off x="8460432" y="1981911"/>
            <a:ext cx="433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49</a:t>
            </a:r>
          </a:p>
        </p:txBody>
      </p:sp>
      <p:sp>
        <p:nvSpPr>
          <p:cNvPr id="39956" name="TextBox 22"/>
          <p:cNvSpPr txBox="1">
            <a:spLocks noChangeArrowheads="1"/>
          </p:cNvSpPr>
          <p:nvPr/>
        </p:nvSpPr>
        <p:spPr bwMode="auto">
          <a:xfrm>
            <a:off x="893672" y="1030510"/>
            <a:ext cx="6329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B050"/>
                </a:solidFill>
                <a:latin typeface="Arial" charset="0"/>
                <a:cs typeface="Arial" charset="0"/>
              </a:rPr>
              <a:t>601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19786279-CE54-48B0-BCB8-8786DAB6B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436" y="754285"/>
            <a:ext cx="504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-458</a:t>
            </a:r>
          </a:p>
        </p:txBody>
      </p:sp>
    </p:spTree>
    <p:extLst>
      <p:ext uri="{BB962C8B-B14F-4D97-AF65-F5344CB8AC3E}">
        <p14:creationId xmlns:p14="http://schemas.microsoft.com/office/powerpoint/2010/main" val="2727304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505282"/>
              </p:ext>
            </p:extLst>
          </p:nvPr>
        </p:nvGraphicFramePr>
        <p:xfrm>
          <a:off x="0" y="2"/>
          <a:ext cx="9108505" cy="6748632"/>
        </p:xfrm>
        <a:graphic>
          <a:graphicData uri="http://schemas.openxmlformats.org/drawingml/2006/table">
            <a:tbl>
              <a:tblPr/>
              <a:tblGrid>
                <a:gridCol w="1669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3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3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58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843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890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972111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Информация о качестве реализованного молока на </a:t>
                      </a:r>
                      <a:r>
                        <a:rPr lang="ru-RU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Щучинский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филиал ОАО «Молочный Мир» за 3</a:t>
                      </a:r>
                      <a:r>
                        <a:rPr lang="ru-RU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месяца</a:t>
                      </a:r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2021 г.</a:t>
                      </a:r>
                    </a:p>
                  </a:txBody>
                  <a:tcPr marL="5988" marR="5988" marT="598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618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организации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реализовано в зачетном весе, тонн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Сорт «Экстра»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Высший сорт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Первый сорт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608">
                <a:tc vMerge="1">
                  <a:txBody>
                    <a:bodyPr/>
                    <a:lstStyle/>
                    <a:p>
                      <a:pPr algn="l" fontAlgn="t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5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удельный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вес, %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% (+,-) к</a:t>
                      </a:r>
                      <a:r>
                        <a:rPr lang="ru-RU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2020 г.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  <a:p>
                      <a:pPr algn="ctr" fontAlgn="ctr">
                        <a:lnSpc>
                          <a:spcPct val="90000"/>
                        </a:lnSpc>
                      </a:pP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2020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тонн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удельный вес, %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% (+,-) к 2020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63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749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+8,2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235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31,4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-12,5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1498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+55,7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36,7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-29,0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97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1220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28,6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-57,2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648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53,1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18,3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+17,8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Дзержинского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2190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+21,4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191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+8,3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912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617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+29,3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338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54,8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-22,4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15,9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-7,0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Суворова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1278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45,8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+11,9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595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-5,1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АгроПавлово</a:t>
                      </a:r>
                      <a:endParaRPr lang="ru-RU" sz="17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1300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72,9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+10,5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+0,7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1896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26,4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+17,0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1052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55,5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-19,7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343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18,1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+2,7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4698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999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65,1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+36,0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29,7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-3,1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4698">
                <a:tc>
                  <a:txBody>
                    <a:bodyPr/>
                    <a:lstStyle/>
                    <a:p>
                      <a:pPr algn="l" fontAlgn="ctr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Итого:</a:t>
                      </a:r>
                    </a:p>
                  </a:txBody>
                  <a:tcPr marL="5988" marR="5988" marT="598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11747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43,6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+15,1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5262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44,8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1363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11,6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90000"/>
                        </a:lnSpc>
                      </a:pP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-4,5</a:t>
                      </a:r>
                    </a:p>
                  </a:txBody>
                  <a:tcPr marL="5988" marR="5988" marT="59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71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0118"/>
              </p:ext>
            </p:extLst>
          </p:nvPr>
        </p:nvGraphicFramePr>
        <p:xfrm>
          <a:off x="34925" y="115888"/>
          <a:ext cx="8929565" cy="6625477"/>
        </p:xfrm>
        <a:graphic>
          <a:graphicData uri="http://schemas.openxmlformats.org/drawingml/2006/table">
            <a:tbl>
              <a:tblPr/>
              <a:tblGrid>
                <a:gridCol w="2551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3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9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74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0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013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Анализ выполнения прогноза производства (выращивания) КРС</a:t>
                      </a:r>
                    </a:p>
                    <a:p>
                      <a:pPr algn="ctr" rtl="0" fontAlgn="ctr"/>
                      <a:r>
                        <a:rPr lang="ru-RU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3 месяца 2021 года </a:t>
                      </a:r>
                    </a:p>
                  </a:txBody>
                  <a:tcPr marL="6191" marR="6191" marT="619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района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Произведено выращено КРС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тонн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прогнозу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2020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к 2016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т.ч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за март 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 % к 2020 г.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Мижевичи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57,7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144,3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172,8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51,2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270,1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Драпово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76,6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89,9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84,9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Дружба-Агро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84,1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95,6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84,1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Дзержинского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222,9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117,7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Василевичи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41,6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92,4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106,1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74,3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Суворова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125,4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101,2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163,7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АгроПавлово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181,7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100,9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94,5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148,3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91,3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Деревновский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31,6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79,0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60,2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90,2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Сеньковщина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467,2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102,5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99,8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Новодевятковичи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52,4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116,4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147,2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87,5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107,1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Победитель</a:t>
                      </a:r>
                    </a:p>
                  </a:txBody>
                  <a:tcPr marL="8525" marR="8525" marT="8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48,3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67,1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67,8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79,3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36,1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98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Слонимский</a:t>
                      </a:r>
                    </a:p>
                  </a:txBody>
                  <a:tcPr marL="6191" marR="6191" marT="619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1389,5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97,0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100,7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100,6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96,2</a:t>
                      </a:r>
                    </a:p>
                  </a:txBody>
                  <a:tcPr marL="6191" marR="6191" marT="619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6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189641"/>
              </p:ext>
            </p:extLst>
          </p:nvPr>
        </p:nvGraphicFramePr>
        <p:xfrm>
          <a:off x="107950" y="620713"/>
          <a:ext cx="8928100" cy="623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950" y="97493"/>
            <a:ext cx="90100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Среднесуточные привесы КРС за 3 месяца 2021 г.</a:t>
            </a:r>
            <a:endParaRPr lang="ru-RU" dirty="0"/>
          </a:p>
        </p:txBody>
      </p:sp>
      <p:sp>
        <p:nvSpPr>
          <p:cNvPr id="4" name="TextBox 22">
            <a:extLst>
              <a:ext uri="{FF2B5EF4-FFF2-40B4-BE49-F238E27FC236}">
                <a16:creationId xmlns:a16="http://schemas.microsoft.com/office/drawing/2014/main" id="{B48A2F3E-9B33-4438-B7AE-386CB8407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352" y="3323859"/>
            <a:ext cx="632913" cy="27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800" b="1" dirty="0">
                <a:solidFill>
                  <a:srgbClr val="00B050"/>
                </a:solidFill>
                <a:latin typeface="Arial" charset="0"/>
                <a:cs typeface="Arial" charset="0"/>
              </a:rPr>
              <a:t>+61</a:t>
            </a:r>
          </a:p>
        </p:txBody>
      </p:sp>
    </p:spTree>
    <p:extLst>
      <p:ext uri="{BB962C8B-B14F-4D97-AF65-F5344CB8AC3E}">
        <p14:creationId xmlns:p14="http://schemas.microsoft.com/office/powerpoint/2010/main" val="17804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242874"/>
              </p:ext>
            </p:extLst>
          </p:nvPr>
        </p:nvGraphicFramePr>
        <p:xfrm>
          <a:off x="-1" y="116632"/>
          <a:ext cx="9144003" cy="6630654"/>
        </p:xfrm>
        <a:graphic>
          <a:graphicData uri="http://schemas.openxmlformats.org/drawingml/2006/table">
            <a:tbl>
              <a:tblPr/>
              <a:tblGrid>
                <a:gridCol w="1894361">
                  <a:extLst>
                    <a:ext uri="{9D8B030D-6E8A-4147-A177-3AD203B41FA5}">
                      <a16:colId xmlns:a16="http://schemas.microsoft.com/office/drawing/2014/main" val="1091555855"/>
                    </a:ext>
                  </a:extLst>
                </a:gridCol>
                <a:gridCol w="734971">
                  <a:extLst>
                    <a:ext uri="{9D8B030D-6E8A-4147-A177-3AD203B41FA5}">
                      <a16:colId xmlns:a16="http://schemas.microsoft.com/office/drawing/2014/main" val="1061718916"/>
                    </a:ext>
                  </a:extLst>
                </a:gridCol>
                <a:gridCol w="1048972">
                  <a:extLst>
                    <a:ext uri="{9D8B030D-6E8A-4147-A177-3AD203B41FA5}">
                      <a16:colId xmlns:a16="http://schemas.microsoft.com/office/drawing/2014/main" val="3757719370"/>
                    </a:ext>
                  </a:extLst>
                </a:gridCol>
                <a:gridCol w="1048972">
                  <a:extLst>
                    <a:ext uri="{9D8B030D-6E8A-4147-A177-3AD203B41FA5}">
                      <a16:colId xmlns:a16="http://schemas.microsoft.com/office/drawing/2014/main" val="1863177569"/>
                    </a:ext>
                  </a:extLst>
                </a:gridCol>
                <a:gridCol w="1007565">
                  <a:extLst>
                    <a:ext uri="{9D8B030D-6E8A-4147-A177-3AD203B41FA5}">
                      <a16:colId xmlns:a16="http://schemas.microsoft.com/office/drawing/2014/main" val="2273478434"/>
                    </a:ext>
                  </a:extLst>
                </a:gridCol>
                <a:gridCol w="841938">
                  <a:extLst>
                    <a:ext uri="{9D8B030D-6E8A-4147-A177-3AD203B41FA5}">
                      <a16:colId xmlns:a16="http://schemas.microsoft.com/office/drawing/2014/main" val="1993281917"/>
                    </a:ext>
                  </a:extLst>
                </a:gridCol>
                <a:gridCol w="800532">
                  <a:extLst>
                    <a:ext uri="{9D8B030D-6E8A-4147-A177-3AD203B41FA5}">
                      <a16:colId xmlns:a16="http://schemas.microsoft.com/office/drawing/2014/main" val="1821995488"/>
                    </a:ext>
                  </a:extLst>
                </a:gridCol>
                <a:gridCol w="772928">
                  <a:extLst>
                    <a:ext uri="{9D8B030D-6E8A-4147-A177-3AD203B41FA5}">
                      <a16:colId xmlns:a16="http://schemas.microsoft.com/office/drawing/2014/main" val="3843568334"/>
                    </a:ext>
                  </a:extLst>
                </a:gridCol>
                <a:gridCol w="993764">
                  <a:extLst>
                    <a:ext uri="{9D8B030D-6E8A-4147-A177-3AD203B41FA5}">
                      <a16:colId xmlns:a16="http://schemas.microsoft.com/office/drawing/2014/main" val="3176709735"/>
                    </a:ext>
                  </a:extLst>
                </a:gridCol>
              </a:tblGrid>
              <a:tr h="321366"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Реализация скота за 3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месяца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сельскохозяйственным организациям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684432"/>
                  </a:ext>
                </a:extLst>
              </a:tr>
              <a:tr h="309008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Реализовано всего с учетом собственных цехов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переработано в % к общ. реализации  за март, %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582910"/>
                  </a:ext>
                </a:extLst>
              </a:tr>
              <a:tr h="30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 г., тонн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 2020г.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Переработано в % к общ. реализации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к договору контрактации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722454"/>
                  </a:ext>
                </a:extLst>
              </a:tr>
              <a:tr h="3090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Мясокомбинат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07210"/>
                  </a:ext>
                </a:extLst>
              </a:tr>
              <a:tr h="623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КРС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Свиней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185164"/>
                  </a:ext>
                </a:extLst>
              </a:tr>
              <a:tr h="32136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Мижевичи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effectLst/>
                          <a:latin typeface="Times New Roman" panose="02020603050405020304" pitchFamily="18" charset="0"/>
                        </a:rPr>
                        <a:t>90,5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374379"/>
                  </a:ext>
                </a:extLst>
              </a:tr>
              <a:tr h="3831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Драпово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73377"/>
                  </a:ext>
                </a:extLst>
              </a:tr>
              <a:tr h="50677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Дружба-Агро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73,3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541135"/>
                  </a:ext>
                </a:extLst>
              </a:tr>
              <a:tr h="4078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Дзержинского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6152"/>
                  </a:ext>
                </a:extLst>
              </a:tr>
              <a:tr h="3337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Василевичи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980180"/>
                  </a:ext>
                </a:extLst>
              </a:tr>
              <a:tr h="3337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Им. Суворова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3741528"/>
                  </a:ext>
                </a:extLst>
              </a:tr>
              <a:tr h="1624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АгроПавлово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25470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Деревновский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963193"/>
                  </a:ext>
                </a:extLst>
              </a:tr>
              <a:tr h="44497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Сеньковщина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6247647"/>
                  </a:ext>
                </a:extLst>
              </a:tr>
              <a:tr h="3831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Новодевятковичи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227373"/>
                  </a:ext>
                </a:extLst>
              </a:tr>
              <a:tr h="3584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58114"/>
                  </a:ext>
                </a:extLst>
              </a:tr>
              <a:tr h="5438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с/х организациям</a:t>
                      </a: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540" marR="8540" marT="85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840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9666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4147</TotalTime>
  <Words>1577</Words>
  <Application>Microsoft Office PowerPoint</Application>
  <PresentationFormat>Экран (4:3)</PresentationFormat>
  <Paragraphs>896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1_Тема Office</vt:lpstr>
      <vt:lpstr>Об итогах работы сельскохозяйственных организаций Слонимского района за январь-март 2021 года</vt:lpstr>
      <vt:lpstr>Презентация PowerPoint</vt:lpstr>
      <vt:lpstr>Презентация PowerPoint</vt:lpstr>
      <vt:lpstr>Презентация PowerPoint</vt:lpstr>
      <vt:lpstr>Продуктивность дойного стада за 3 месяца 2021 г., кг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Производительность труда (тыс. руб.) и удельный вес заработной платы с начислениями в выручке (%)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работы отрасли животноводства за январь-март 2016 года</dc:title>
  <dc:creator>User</dc:creator>
  <cp:lastModifiedBy>User</cp:lastModifiedBy>
  <cp:revision>471</cp:revision>
  <cp:lastPrinted>2021-04-17T07:53:19Z</cp:lastPrinted>
  <dcterms:created xsi:type="dcterms:W3CDTF">2016-04-08T09:44:25Z</dcterms:created>
  <dcterms:modified xsi:type="dcterms:W3CDTF">2021-04-28T14:09:35Z</dcterms:modified>
</cp:coreProperties>
</file>