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0" r:id="rId2"/>
    <p:sldId id="268" r:id="rId3"/>
    <p:sldId id="272" r:id="rId4"/>
    <p:sldId id="277" r:id="rId5"/>
    <p:sldId id="281" r:id="rId6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всеец Светлана Петровна" initials="ОСП" lastIdx="0" clrIdx="0">
    <p:extLst>
      <p:ext uri="{19B8F6BF-5375-455C-9EA6-DF929625EA0E}">
        <p15:presenceInfo xmlns:p15="http://schemas.microsoft.com/office/powerpoint/2012/main" userId="S-1-5-21-901292189-1124696768-471799982-68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9933"/>
    <a:srgbClr val="DD6909"/>
    <a:srgbClr val="FFCC66"/>
    <a:srgbClr val="800000"/>
    <a:srgbClr val="FFCCFF"/>
    <a:srgbClr val="301F65"/>
    <a:srgbClr val="66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1532" autoAdjust="0"/>
  </p:normalViewPr>
  <p:slideViewPr>
    <p:cSldViewPr>
      <p:cViewPr varScale="1">
        <p:scale>
          <a:sx n="79" d="100"/>
          <a:sy n="79" d="100"/>
        </p:scale>
        <p:origin x="15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5DA6F603-AFFF-4A8F-894D-3C7BD23470C1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8"/>
          </a:xfrm>
          <a:prstGeom prst="rect">
            <a:avLst/>
          </a:prstGeom>
        </p:spPr>
        <p:txBody>
          <a:bodyPr vert="horz" lIns="92053" tIns="46026" rIns="92053" bIns="4602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7DAD2605-C703-46CC-A18C-12367D7962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42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4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57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4">
                <a:lumMod val="20000"/>
                <a:lumOff val="8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3F777-21C8-43ED-8EF9-5A2179AEFDFF}" type="datetimeFigureOut">
              <a:rPr lang="ru-RU" smtClean="0"/>
              <a:pPr/>
              <a:t>04.03.2026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0"/>
            <a:ext cx="8786874" cy="6858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ИТОГИ  ИСПОЛНЕНИЯ БЮДЖЕТА СЛОНИМСКОГО РАЙОНА 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9 </a:t>
            </a:r>
            <a:r>
              <a:rPr lang="ru-RU" sz="3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месяцев 2025 </a:t>
            </a: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года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endParaRPr lang="en-US" alt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 Cyr" pitchFamily="18" charset="0"/>
              <a:cs typeface="Times New Roman Cyr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071546"/>
          </a:xfrm>
        </p:spPr>
        <p:txBody>
          <a:bodyPr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основным доходным  источникам</a:t>
            </a:r>
            <a:endParaRPr lang="ru-RU" sz="1800" b="1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7286813"/>
              </p:ext>
            </p:extLst>
          </p:nvPr>
        </p:nvGraphicFramePr>
        <p:xfrm>
          <a:off x="79759" y="692696"/>
          <a:ext cx="8921398" cy="610247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47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9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68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вес </a:t>
                      </a:r>
                      <a:r>
                        <a:rPr lang="en-US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объеме собственных доходов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93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СОБСТВЕННЫЕ ДОХОДЫ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114 449,0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83 074,3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104 032,9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75 200,7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79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подоходный налог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65 427,3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47 484,7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НДС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15 783,0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11 598,1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собственность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9 030,0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6 826,8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042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налоги от выручки от реализации товаров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6 420,0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4 011,8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6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доходы и прибыль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6 580,6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4746,2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налоговые доходы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92,0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533,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14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416,1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7 873,6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30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96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 409,1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2 534,9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72,6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7B6DD10-42C0-4DDE-AE1A-ED7742A22F86}"/>
              </a:ext>
            </a:extLst>
          </p:cNvPr>
          <p:cNvSpPr/>
          <p:nvPr/>
        </p:nvSpPr>
        <p:spPr>
          <a:xfrm>
            <a:off x="8526371" y="38749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2852"/>
            <a:ext cx="9179404" cy="549844"/>
          </a:xfrm>
        </p:spPr>
        <p:txBody>
          <a:bodyPr>
            <a:norm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неналоговым доходам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566969"/>
              </p:ext>
            </p:extLst>
          </p:nvPr>
        </p:nvGraphicFramePr>
        <p:xfrm>
          <a:off x="107504" y="1484784"/>
          <a:ext cx="7797388" cy="431360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6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0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C0504D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68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Компенсации расходов государства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Дивиденды по акциям и доходы от других форм участия в капитале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земельных участков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33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 продажи земельных участков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9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иного имущества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9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приватизации  жилых помещений и отчуждения организациями имущества, находящегося в государственной собственности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809807"/>
              </p:ext>
            </p:extLst>
          </p:nvPr>
        </p:nvGraphicFramePr>
        <p:xfrm>
          <a:off x="107504" y="548682"/>
          <a:ext cx="8948486" cy="62636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9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6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3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8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2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00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Уд.вес в неналоговых доходах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4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1" i="1" u="none" strike="noStrike" dirty="0">
                        <a:solidFill>
                          <a:srgbClr val="C0504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10 416,1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7 873,6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8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575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имущества, имущественных прав на объекты интеллектуальной собственности 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775,0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631,4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07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земельных участков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761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по акциям и доходы от других форм участия в капитале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710,0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1 089,6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153,5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080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Компенсации расходов государства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5 429,8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3 768,3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69,4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12896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в соответствии с договором на размещение средства наружной рекламы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302,9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82,0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3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 за пользование денежными средствами бюджетов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1 280,1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854,3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DFC778E-532F-49D8-B881-616DC9E13357}"/>
              </a:ext>
            </a:extLst>
          </p:cNvPr>
          <p:cNvSpPr/>
          <p:nvPr/>
        </p:nvSpPr>
        <p:spPr>
          <a:xfrm>
            <a:off x="8444431" y="45667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Слонимского района 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0666511"/>
              </p:ext>
            </p:extLst>
          </p:nvPr>
        </p:nvGraphicFramePr>
        <p:xfrm>
          <a:off x="35496" y="836712"/>
          <a:ext cx="9001001" cy="590465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68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3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Уточненный план, тыс.руб.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 в объеме расходов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сфера: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139 063,5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98 091,9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70 046,3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50 058,0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36,4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49 759,0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35 430,3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25,8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7 997,3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5 556,6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6029,3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3 650,2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5 231,6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Местное хозяйство: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41 466,7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26 515,1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015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Жилищно-коммунальные услуги  и жилищное строительство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38 917,0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24 416,4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17,8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2 280,0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1 957,8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топливо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энергетика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хозяйство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3 041,7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1 796,6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1 372,0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891,1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64,9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Общегосударственная деятельность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17 491,2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087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57,7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7,3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794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69,2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 Cyr" panose="02020603050405020304" pitchFamily="18" charset="0"/>
                        </a:rPr>
                        <a:t>Всего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202 752,4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137 539,3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0603609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533D1A-E53E-442F-ACF8-934D4957BE1B}"/>
              </a:ext>
            </a:extLst>
          </p:cNvPr>
          <p:cNvSpPr/>
          <p:nvPr/>
        </p:nvSpPr>
        <p:spPr>
          <a:xfrm>
            <a:off x="8532440" y="43580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199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48073"/>
          </a:xfrm>
        </p:spPr>
        <p:txBody>
          <a:bodyPr anchor="b">
            <a:normAutofit/>
          </a:bodyPr>
          <a:lstStyle/>
          <a:p>
            <a:pPr fontAlgn="t"/>
            <a:r>
              <a:rPr lang="ru-RU" sz="2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Расходы по первоочередным статьям бюджета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8331554"/>
              </p:ext>
            </p:extLst>
          </p:nvPr>
        </p:nvGraphicFramePr>
        <p:xfrm>
          <a:off x="107503" y="733561"/>
          <a:ext cx="8928993" cy="6083972"/>
        </p:xfrm>
        <a:graphic>
          <a:graphicData uri="http://schemas.openxmlformats.org/drawingml/2006/table">
            <a:tbl>
              <a:tblPr/>
              <a:tblGrid>
                <a:gridCol w="4464497">
                  <a:extLst>
                    <a:ext uri="{9D8B030D-6E8A-4147-A177-3AD203B41FA5}">
                      <a16:colId xmlns:a16="http://schemas.microsoft.com/office/drawing/2014/main" val="130730507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3485714222"/>
                    </a:ext>
                  </a:extLst>
                </a:gridCol>
                <a:gridCol w="1562574">
                  <a:extLst>
                    <a:ext uri="{9D8B030D-6E8A-4147-A177-3AD203B41FA5}">
                      <a16:colId xmlns:a16="http://schemas.microsoft.com/office/drawing/2014/main" val="2684730864"/>
                    </a:ext>
                  </a:extLst>
                </a:gridCol>
                <a:gridCol w="1339348">
                  <a:extLst>
                    <a:ext uri="{9D8B030D-6E8A-4147-A177-3AD203B41FA5}">
                      <a16:colId xmlns:a16="http://schemas.microsoft.com/office/drawing/2014/main" val="2494182032"/>
                    </a:ext>
                  </a:extLst>
                </a:gridCol>
              </a:tblGrid>
              <a:tr h="113463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 </a:t>
                      </a:r>
                    </a:p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объеме первоочередных расходов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общем объеме расходов бюджета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522710"/>
                  </a:ext>
                </a:extLst>
              </a:tr>
              <a:tr h="308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бюджет района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137 539,3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402856"/>
                  </a:ext>
                </a:extLst>
              </a:tr>
              <a:tr h="5480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расходы по первоочередным статьям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114 184,9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83,0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43240"/>
                  </a:ext>
                </a:extLst>
              </a:tr>
              <a:tr h="308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: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566815"/>
                  </a:ext>
                </a:extLst>
              </a:tr>
              <a:tr h="81903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Заработная плата рабочих и служащих,  взносы (отчисления) на социальное страхование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80 908,6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70,9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58,8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352961"/>
                  </a:ext>
                </a:extLst>
              </a:tr>
              <a:tr h="54853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3 142,1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318545"/>
                  </a:ext>
                </a:extLst>
              </a:tr>
              <a:tr h="308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Продукты питания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3 531,6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960944"/>
                  </a:ext>
                </a:extLst>
              </a:tr>
              <a:tr h="308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Оплата коммунальных услуг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8 276,0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7,2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916404"/>
                  </a:ext>
                </a:extLst>
              </a:tr>
              <a:tr h="108954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Субсидии государственным организациям и убытки организаций, возникающие при продаже товаров (работ, услуг)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13 636,4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11,9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9,9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630"/>
                  </a:ext>
                </a:extLst>
              </a:tr>
              <a:tr h="63567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Текущие и капитальные бюджетные трансферты населению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4 574,1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4,0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92868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A35B42-E673-4122-BB40-4E2D6870C5F8}"/>
              </a:ext>
            </a:extLst>
          </p:cNvPr>
          <p:cNvSpPr/>
          <p:nvPr/>
        </p:nvSpPr>
        <p:spPr>
          <a:xfrm>
            <a:off x="8532440" y="38364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51248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9022</TotalTime>
  <Words>623</Words>
  <Application>Microsoft Office PowerPoint</Application>
  <PresentationFormat>Экран (4:3)</PresentationFormat>
  <Paragraphs>288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Times New Roman</vt:lpstr>
      <vt:lpstr>Times New Roman Cyr</vt:lpstr>
      <vt:lpstr>Тема Office</vt:lpstr>
      <vt:lpstr> ИТОГИ  ИСПОЛНЕНИЯ БЮДЖЕТА СЛОНИМСКОГО РАЙОНА  9 месяцев 2025 года  </vt:lpstr>
      <vt:lpstr>Выполнение плана по основным доходным  источникам</vt:lpstr>
      <vt:lpstr>Выполнение плана по неналоговым доходам </vt:lpstr>
      <vt:lpstr>Структура расходов бюджета Слонимского района </vt:lpstr>
      <vt:lpstr>Расходы по первоочередным статьям бюджета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Petliska</dc:creator>
  <cp:lastModifiedBy>Семенюк Лилия Анатольевна</cp:lastModifiedBy>
  <cp:revision>653</cp:revision>
  <cp:lastPrinted>2024-02-26T11:52:31Z</cp:lastPrinted>
  <dcterms:created xsi:type="dcterms:W3CDTF">2017-02-22T13:55:27Z</dcterms:created>
  <dcterms:modified xsi:type="dcterms:W3CDTF">2026-03-04T06:02:46Z</dcterms:modified>
</cp:coreProperties>
</file>