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60" r:id="rId2"/>
    <p:sldId id="268" r:id="rId3"/>
    <p:sldId id="272" r:id="rId4"/>
    <p:sldId id="277" r:id="rId5"/>
    <p:sldId id="281" r:id="rId6"/>
  </p:sldIdLst>
  <p:sldSz cx="9144000" cy="6858000" type="screen4x3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всеец Светлана Петровна" initials="ОСП" lastIdx="0" clrIdx="0">
    <p:extLst>
      <p:ext uri="{19B8F6BF-5375-455C-9EA6-DF929625EA0E}">
        <p15:presenceInfo xmlns:p15="http://schemas.microsoft.com/office/powerpoint/2012/main" userId="S-1-5-21-901292189-1124696768-471799982-68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900"/>
    <a:srgbClr val="FF9933"/>
    <a:srgbClr val="DD6909"/>
    <a:srgbClr val="FFCC66"/>
    <a:srgbClr val="800000"/>
    <a:srgbClr val="FFCCFF"/>
    <a:srgbClr val="301F65"/>
    <a:srgbClr val="66FF99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4" autoAdjust="0"/>
    <p:restoredTop sz="91532" autoAdjust="0"/>
  </p:normalViewPr>
  <p:slideViewPr>
    <p:cSldViewPr>
      <p:cViewPr varScale="1">
        <p:scale>
          <a:sx n="79" d="100"/>
          <a:sy n="79" d="100"/>
        </p:scale>
        <p:origin x="15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r">
              <a:defRPr sz="1200"/>
            </a:lvl1pPr>
          </a:lstStyle>
          <a:p>
            <a:fld id="{5DA6F603-AFFF-4A8F-894D-3C7BD23470C1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53" tIns="46026" rIns="92053" bIns="4602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15154"/>
            <a:ext cx="5486400" cy="4466988"/>
          </a:xfrm>
          <a:prstGeom prst="rect">
            <a:avLst/>
          </a:prstGeom>
        </p:spPr>
        <p:txBody>
          <a:bodyPr vert="horz" lIns="92053" tIns="46026" rIns="92053" bIns="4602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r">
              <a:defRPr sz="1200"/>
            </a:lvl1pPr>
          </a:lstStyle>
          <a:p>
            <a:fld id="{7DAD2605-C703-46CC-A18C-12367D79620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5423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D2605-C703-46CC-A18C-12367D79620D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0548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D2605-C703-46CC-A18C-12367D79620D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576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chemeClr val="accent4">
                <a:lumMod val="20000"/>
                <a:lumOff val="8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44" y="0"/>
            <a:ext cx="8786874" cy="6858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ИТОГИ  ИСПОЛНЕНИЯ БЮДЖЕТА СЛОНИМСКОГО РАЙОНА </a:t>
            </a: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9 месяцев 2024 года</a:t>
            </a: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endParaRPr lang="en-US" altLang="ru-RU" sz="3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 Cyr" pitchFamily="18" charset="0"/>
              <a:cs typeface="Times New Roman Cyr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86874" cy="1071546"/>
          </a:xfrm>
        </p:spPr>
        <p:txBody>
          <a:bodyPr anchor="t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500" b="1" spc="50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по основным доходным  источникам</a:t>
            </a:r>
            <a:endParaRPr lang="ru-RU" sz="1800" b="1" spc="50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96233"/>
              </p:ext>
            </p:extLst>
          </p:nvPr>
        </p:nvGraphicFramePr>
        <p:xfrm>
          <a:off x="79759" y="692696"/>
          <a:ext cx="8921398" cy="610247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347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9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0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3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59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568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Уточнённый  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исполне-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</a:t>
                      </a:r>
                      <a:r>
                        <a:rPr lang="ru-RU" sz="1600" u="none" strike="noStrike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вес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93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СОБСТВЕННЫЕ ДОХОДЫ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101 268,8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74 475,3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Налоговые доходы - всего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91 892,6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66 339,0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2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879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подоходный налог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54 916,5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40 983,4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НДС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13 397,6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10 395,8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собственность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9 240,0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6 231,1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042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Другие налоги от выручки от реализации товаров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5 970,0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4 370,2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6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доходы и прибыль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7 662,0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3 842,8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налоговые доходы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706,5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515,6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148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Неналоговые доходы - всего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9 376,2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8 136,3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308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Безвозмездные поступления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75 670,3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54 685,2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ДОХОДОВ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176 939,2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129 160,5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73,0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7B6DD10-42C0-4DDE-AE1A-ED7742A22F86}"/>
              </a:ext>
            </a:extLst>
          </p:cNvPr>
          <p:cNvSpPr/>
          <p:nvPr/>
        </p:nvSpPr>
        <p:spPr>
          <a:xfrm>
            <a:off x="8526371" y="38749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42852"/>
            <a:ext cx="9179404" cy="549844"/>
          </a:xfrm>
        </p:spPr>
        <p:txBody>
          <a:bodyPr>
            <a:norm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по неналоговым доходам 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7566969"/>
              </p:ext>
            </p:extLst>
          </p:nvPr>
        </p:nvGraphicFramePr>
        <p:xfrm>
          <a:off x="107504" y="1484784"/>
          <a:ext cx="7797388" cy="4313606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86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89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7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7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77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80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C0504D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2 596,8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2 252,8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2 367,5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9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683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Компенсации расходов государства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935,2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1 181,0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485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Дивиденды по акциям и доходы от других форм участия в капитале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694,4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586,9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48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земельных участков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132,7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254,9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227,8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533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 продажи земельных участков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29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иного имущества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122,1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8915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приватизации  жилых помещений и отчуждения организациями имущества, находящегося в государственной собственности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266,4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4862202"/>
              </p:ext>
            </p:extLst>
          </p:nvPr>
        </p:nvGraphicFramePr>
        <p:xfrm>
          <a:off x="107504" y="548683"/>
          <a:ext cx="8948486" cy="62646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80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12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001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Уточнённый  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исполне-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ния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Уд.вес в неналоговых доходах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53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1800" b="1" i="1" u="none" strike="noStrike" dirty="0">
                        <a:solidFill>
                          <a:srgbClr val="C0504D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9 376,2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8 136,3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86,8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71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9274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Доходы от приватизации  жилых помещений, отчуждения организациями имущества, находящегося в государственной собственности и отчуждения бюджетными организациями  имущества</a:t>
                      </a:r>
                      <a:endParaRPr kumimoji="0" lang="ru-RU" sz="1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841,1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762,7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90,7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647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сдачи в аренду земельных участков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542,3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222,1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40,9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5897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Дивиденды по акциям и доходы от других форм участия в капитале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680,0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830,7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10,2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120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Компенсации расходов государства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4 681,6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3 738,1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79,8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45,9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0181"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в соответствии с договором на размещение средства наружной рекламы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207,1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78,1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445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Проценты за пользование денежными средствами бюджетов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600,0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668,8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111,5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8,2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DFC778E-532F-49D8-B881-616DC9E13357}"/>
              </a:ext>
            </a:extLst>
          </p:cNvPr>
          <p:cNvSpPr/>
          <p:nvPr/>
        </p:nvSpPr>
        <p:spPr>
          <a:xfrm>
            <a:off x="8444431" y="45667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504056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Слонимского района </a:t>
            </a:r>
            <a:endParaRPr lang="ru-RU" sz="2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2776764"/>
              </p:ext>
            </p:extLst>
          </p:nvPr>
        </p:nvGraphicFramePr>
        <p:xfrm>
          <a:off x="35496" y="836712"/>
          <a:ext cx="9001001" cy="5904650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468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3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8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4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7386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Уточненный план, тыс.руб.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 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%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исполнения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 вес в объеме расходов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сфера: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121 968,5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85 484,6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70,7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образование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62 000,8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43 968,3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36,4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здравоохранение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45 237,3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31 330,0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25,9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политика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6 251,6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4 741,5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3,9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культура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641,1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3 218,2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физическая культура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3 837,7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Местное хозяйство: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39 251,6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24 351,2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20,1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015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Жилищно-коммунальные услуги  и жилищное строительство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36 917,5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22 473,6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18,6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транспорт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2 060,1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1 717,4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топливо</a:t>
                      </a: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 энергетика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274,0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Сельское хозяйство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2 379,4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1 611,2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Охрана окружающей среды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1 487,1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668,9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Общегосударственная деятельность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8 592,8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97944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Средства массовой информации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82,8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982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расходы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155,2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61,6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982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 Cyr" panose="02020603050405020304" pitchFamily="18" charset="0"/>
                        </a:rPr>
                        <a:t>Всего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178 709,2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120 853,1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90603609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533D1A-E53E-442F-ACF8-934D4957BE1B}"/>
              </a:ext>
            </a:extLst>
          </p:cNvPr>
          <p:cNvSpPr/>
          <p:nvPr/>
        </p:nvSpPr>
        <p:spPr>
          <a:xfrm>
            <a:off x="8532440" y="43580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41996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648073"/>
          </a:xfrm>
        </p:spPr>
        <p:txBody>
          <a:bodyPr anchor="b">
            <a:normAutofit/>
          </a:bodyPr>
          <a:lstStyle/>
          <a:p>
            <a:pPr fontAlgn="t"/>
            <a:r>
              <a:rPr lang="ru-RU" sz="29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</a:rPr>
              <a:t>Расходы по первоочередным статьям бюджета</a:t>
            </a:r>
            <a:endParaRPr lang="ru-RU" sz="2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4080647"/>
              </p:ext>
            </p:extLst>
          </p:nvPr>
        </p:nvGraphicFramePr>
        <p:xfrm>
          <a:off x="107504" y="733560"/>
          <a:ext cx="8928992" cy="6007810"/>
        </p:xfrm>
        <a:graphic>
          <a:graphicData uri="http://schemas.openxmlformats.org/drawingml/2006/table">
            <a:tbl>
              <a:tblPr/>
              <a:tblGrid>
                <a:gridCol w="4824536">
                  <a:extLst>
                    <a:ext uri="{9D8B030D-6E8A-4147-A177-3AD203B41FA5}">
                      <a16:colId xmlns:a16="http://schemas.microsoft.com/office/drawing/2014/main" val="1307305072"/>
                    </a:ext>
                  </a:extLst>
                </a:gridCol>
                <a:gridCol w="1202534">
                  <a:extLst>
                    <a:ext uri="{9D8B030D-6E8A-4147-A177-3AD203B41FA5}">
                      <a16:colId xmlns:a16="http://schemas.microsoft.com/office/drawing/2014/main" val="3485714222"/>
                    </a:ext>
                  </a:extLst>
                </a:gridCol>
                <a:gridCol w="1562574">
                  <a:extLst>
                    <a:ext uri="{9D8B030D-6E8A-4147-A177-3AD203B41FA5}">
                      <a16:colId xmlns:a16="http://schemas.microsoft.com/office/drawing/2014/main" val="2684730864"/>
                    </a:ext>
                  </a:extLst>
                </a:gridCol>
                <a:gridCol w="1339348">
                  <a:extLst>
                    <a:ext uri="{9D8B030D-6E8A-4147-A177-3AD203B41FA5}">
                      <a16:colId xmlns:a16="http://schemas.microsoft.com/office/drawing/2014/main" val="2494182032"/>
                    </a:ext>
                  </a:extLst>
                </a:gridCol>
              </a:tblGrid>
              <a:tr h="117429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r>
                        <a:rPr lang="en-US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  </a:t>
                      </a:r>
                    </a:p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 объеме первоочередных расходов</a:t>
                      </a: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 общем объеме расходов бюджета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522710"/>
                  </a:ext>
                </a:extLst>
              </a:tr>
              <a:tr h="31911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бюджет района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853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402856"/>
                  </a:ext>
                </a:extLst>
              </a:tr>
              <a:tr h="37562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расходы по первоочередным статьям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826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43240"/>
                  </a:ext>
                </a:extLst>
              </a:tr>
              <a:tr h="31911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: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566815"/>
                  </a:ext>
                </a:extLst>
              </a:tr>
              <a:tr h="84837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Заработная плата рабочих и служащих,  взносы (отчисления) на социальное страхование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393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57,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352961"/>
                  </a:ext>
                </a:extLst>
              </a:tr>
              <a:tr h="56817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Лекарственные средства и изделия медицинского назначения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997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318545"/>
                  </a:ext>
                </a:extLst>
              </a:tr>
              <a:tr h="31911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Продукты питания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592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7960944"/>
                  </a:ext>
                </a:extLst>
              </a:tr>
              <a:tr h="31911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Оплата коммунальных услуг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471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916404"/>
                  </a:ext>
                </a:extLst>
              </a:tr>
              <a:tr h="86796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Субсидии государственным организациям и убытки организаций, возникающие при продаже товаров (работ, услуг)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936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5630"/>
                  </a:ext>
                </a:extLst>
              </a:tr>
              <a:tr h="56770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Текущие и капитальные бюджетные трансферты населению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92868"/>
                  </a:ext>
                </a:extLst>
              </a:tr>
              <a:tr h="32921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entury Schoolbook" panose="02040604050505020304" pitchFamily="18" charset="0"/>
                          <a:ea typeface="+mn-ea"/>
                          <a:cs typeface="+mn-cs"/>
                        </a:rPr>
                        <a:t>Обслуживание ценных бумаг</a:t>
                      </a:r>
                      <a:endParaRPr lang="ru-RU" sz="1800" b="0" i="0" u="none" strike="noStrike" dirty="0">
                        <a:solidFill>
                          <a:srgbClr val="002060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266,7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604620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6A35B42-E673-4122-BB40-4E2D6870C5F8}"/>
              </a:ext>
            </a:extLst>
          </p:cNvPr>
          <p:cNvSpPr/>
          <p:nvPr/>
        </p:nvSpPr>
        <p:spPr>
          <a:xfrm>
            <a:off x="8532440" y="38364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0512482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8460</TotalTime>
  <Words>669</Words>
  <Application>Microsoft Office PowerPoint</Application>
  <PresentationFormat>Экран (4:3)</PresentationFormat>
  <Paragraphs>293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Century Schoolbook</vt:lpstr>
      <vt:lpstr>Times New Roman</vt:lpstr>
      <vt:lpstr>Times New Roman Cyr</vt:lpstr>
      <vt:lpstr>Тема Office</vt:lpstr>
      <vt:lpstr> ИТОГИ  ИСПОЛНЕНИЯ БЮДЖЕТА СЛОНИМСКОГО РАЙОНА  9 месяцев 2024 года  </vt:lpstr>
      <vt:lpstr>Выполнение плана по основным доходным  источникам</vt:lpstr>
      <vt:lpstr>Выполнение плана по неналоговым доходам </vt:lpstr>
      <vt:lpstr>Структура расходов бюджета Слонимского района </vt:lpstr>
      <vt:lpstr>Расходы по первоочередным статьям бюджета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Petliska</dc:creator>
  <cp:lastModifiedBy>Семенюк Лилия Анатольевна</cp:lastModifiedBy>
  <cp:revision>631</cp:revision>
  <cp:lastPrinted>2024-02-26T11:52:31Z</cp:lastPrinted>
  <dcterms:created xsi:type="dcterms:W3CDTF">2017-02-22T13:55:27Z</dcterms:created>
  <dcterms:modified xsi:type="dcterms:W3CDTF">2025-03-04T11:34:17Z</dcterms:modified>
</cp:coreProperties>
</file>