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7"/>
  </p:notesMasterIdLst>
  <p:sldIdLst>
    <p:sldId id="260" r:id="rId2"/>
    <p:sldId id="268" r:id="rId3"/>
    <p:sldId id="272" r:id="rId4"/>
    <p:sldId id="277" r:id="rId5"/>
    <p:sldId id="281" r:id="rId6"/>
  </p:sldIdLst>
  <p:sldSz cx="9144000" cy="6858000" type="screen4x3"/>
  <p:notesSz cx="6858000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Овсеец Светлана Петровна" initials="ОСП" lastIdx="0" clrIdx="0">
    <p:extLst>
      <p:ext uri="{19B8F6BF-5375-455C-9EA6-DF929625EA0E}">
        <p15:presenceInfo xmlns:p15="http://schemas.microsoft.com/office/powerpoint/2012/main" userId="S-1-5-21-901292189-1124696768-471799982-68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9900"/>
    <a:srgbClr val="FF9933"/>
    <a:srgbClr val="DD6909"/>
    <a:srgbClr val="FFCC66"/>
    <a:srgbClr val="800000"/>
    <a:srgbClr val="FFCCFF"/>
    <a:srgbClr val="301F65"/>
    <a:srgbClr val="66FF99"/>
    <a:srgbClr val="99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14" autoAdjust="0"/>
    <p:restoredTop sz="91532" autoAdjust="0"/>
  </p:normalViewPr>
  <p:slideViewPr>
    <p:cSldViewPr>
      <p:cViewPr varScale="1">
        <p:scale>
          <a:sx n="79" d="100"/>
          <a:sy n="79" d="100"/>
        </p:scale>
        <p:origin x="152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96332"/>
          </a:xfrm>
          <a:prstGeom prst="rect">
            <a:avLst/>
          </a:prstGeom>
        </p:spPr>
        <p:txBody>
          <a:bodyPr vert="horz" lIns="92053" tIns="46026" rIns="92053" bIns="46026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4" y="1"/>
            <a:ext cx="2971800" cy="496332"/>
          </a:xfrm>
          <a:prstGeom prst="rect">
            <a:avLst/>
          </a:prstGeom>
        </p:spPr>
        <p:txBody>
          <a:bodyPr vert="horz" lIns="92053" tIns="46026" rIns="92053" bIns="46026" rtlCol="0"/>
          <a:lstStyle>
            <a:lvl1pPr algn="r">
              <a:defRPr sz="1200"/>
            </a:lvl1pPr>
          </a:lstStyle>
          <a:p>
            <a:fld id="{5DA6F603-AFFF-4A8F-894D-3C7BD23470C1}" type="datetimeFigureOut">
              <a:rPr lang="ru-RU" smtClean="0"/>
              <a:pPr/>
              <a:t>22.08.2025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77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053" tIns="46026" rIns="92053" bIns="46026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1" y="4715154"/>
            <a:ext cx="5486400" cy="4466988"/>
          </a:xfrm>
          <a:prstGeom prst="rect">
            <a:avLst/>
          </a:prstGeom>
        </p:spPr>
        <p:txBody>
          <a:bodyPr vert="horz" lIns="92053" tIns="46026" rIns="92053" bIns="46026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71800" cy="496332"/>
          </a:xfrm>
          <a:prstGeom prst="rect">
            <a:avLst/>
          </a:prstGeom>
        </p:spPr>
        <p:txBody>
          <a:bodyPr vert="horz" lIns="92053" tIns="46026" rIns="92053" bIns="46026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4" y="9428584"/>
            <a:ext cx="2971800" cy="496332"/>
          </a:xfrm>
          <a:prstGeom prst="rect">
            <a:avLst/>
          </a:prstGeom>
        </p:spPr>
        <p:txBody>
          <a:bodyPr vert="horz" lIns="92053" tIns="46026" rIns="92053" bIns="46026" rtlCol="0" anchor="b"/>
          <a:lstStyle>
            <a:lvl1pPr algn="r">
              <a:defRPr sz="1200"/>
            </a:lvl1pPr>
          </a:lstStyle>
          <a:p>
            <a:fld id="{7DAD2605-C703-46CC-A18C-12367D79620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54238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AD2605-C703-46CC-A18C-12367D79620D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05482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AD2605-C703-46CC-A18C-12367D79620D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5576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22.08.2025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22.08.2025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22.08.2025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22.08.2025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22.08.2025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22.08.2025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22.08.2025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22.08.2025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22.08.2025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22.08.2025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22.08.2025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1000">
              <a:schemeClr val="accent4">
                <a:lumMod val="20000"/>
                <a:lumOff val="80000"/>
              </a:schemeClr>
            </a:gs>
            <a:gs pos="40000">
              <a:schemeClr val="bg2">
                <a:tint val="45000"/>
                <a:shade val="99000"/>
                <a:satMod val="350000"/>
              </a:schemeClr>
            </a:gs>
            <a:gs pos="100000">
              <a:schemeClr val="bg2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53F777-21C8-43ED-8EF9-5A2179AEFDFF}" type="datetimeFigureOut">
              <a:rPr lang="ru-RU" smtClean="0"/>
              <a:pPr/>
              <a:t>22.08.2025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2844" y="0"/>
            <a:ext cx="8786874" cy="6858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b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</a:br>
            <a: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  <a:t>ИТОГИ  ИСПОЛНЕНИЯ БЮДЖЕТА СЛОНИМСКОГО РАЙОНА </a:t>
            </a:r>
            <a:b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</a:br>
            <a: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  <a:t>1 полугодие 2025</a:t>
            </a:r>
            <a:b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</a:br>
            <a: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  <a:t> года</a:t>
            </a:r>
            <a:b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</a:br>
            <a:b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</a:br>
            <a:endParaRPr lang="en-US" altLang="ru-RU" sz="3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 Cyr" pitchFamily="18" charset="0"/>
              <a:cs typeface="Times New Roman Cyr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786874" cy="1071546"/>
          </a:xfrm>
        </p:spPr>
        <p:txBody>
          <a:bodyPr anchor="t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500" b="1" spc="50" dirty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плана по основным доходным  источникам</a:t>
            </a:r>
            <a:endParaRPr lang="ru-RU" sz="1800" b="1" spc="50" dirty="0">
              <a:ln w="11430"/>
              <a:solidFill>
                <a:schemeClr val="accent5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20974115"/>
              </p:ext>
            </p:extLst>
          </p:nvPr>
        </p:nvGraphicFramePr>
        <p:xfrm>
          <a:off x="79759" y="692696"/>
          <a:ext cx="8921398" cy="610247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347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890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01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83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59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5688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gradFill flip="none" rotWithShape="1">
                      <a:gsLst>
                        <a:gs pos="0">
                          <a:schemeClr val="accent5">
                            <a:shade val="30000"/>
                            <a:satMod val="115000"/>
                          </a:schemeClr>
                        </a:gs>
                        <a:gs pos="50000">
                          <a:schemeClr val="accent5">
                            <a:shade val="67500"/>
                            <a:satMod val="115000"/>
                          </a:schemeClr>
                        </a:gs>
                        <a:gs pos="100000">
                          <a:schemeClr val="accent5"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Уточнённый  </a:t>
                      </a:r>
                    </a:p>
                    <a:p>
                      <a:pPr algn="ctr" rtl="0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план,</a:t>
                      </a:r>
                    </a:p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marL="7620" marR="7620" marT="7620" marB="0">
                    <a:gradFill flip="none" rotWithShape="1">
                      <a:gsLst>
                        <a:gs pos="0">
                          <a:schemeClr val="accent5">
                            <a:shade val="30000"/>
                            <a:satMod val="115000"/>
                          </a:schemeClr>
                        </a:gs>
                        <a:gs pos="50000">
                          <a:schemeClr val="accent5">
                            <a:shade val="67500"/>
                            <a:satMod val="115000"/>
                          </a:schemeClr>
                        </a:gs>
                        <a:gs pos="100000">
                          <a:schemeClr val="accent5"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Исполнено,</a:t>
                      </a:r>
                    </a:p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marL="7620" marR="7620" marT="7620" marB="0">
                    <a:gradFill flip="none" rotWithShape="1">
                      <a:gsLst>
                        <a:gs pos="0">
                          <a:schemeClr val="accent5">
                            <a:shade val="30000"/>
                            <a:satMod val="115000"/>
                          </a:schemeClr>
                        </a:gs>
                        <a:gs pos="50000">
                          <a:schemeClr val="accent5">
                            <a:shade val="67500"/>
                            <a:satMod val="115000"/>
                          </a:schemeClr>
                        </a:gs>
                        <a:gs pos="100000">
                          <a:schemeClr val="accent5"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</a:t>
                      </a:r>
                    </a:p>
                    <a:p>
                      <a:pPr algn="ctr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исполне-</a:t>
                      </a:r>
                    </a:p>
                    <a:p>
                      <a:pPr algn="ctr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ния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gradFill flip="none" rotWithShape="1">
                      <a:gsLst>
                        <a:gs pos="0">
                          <a:schemeClr val="accent5">
                            <a:shade val="30000"/>
                            <a:satMod val="115000"/>
                          </a:schemeClr>
                        </a:gs>
                        <a:gs pos="50000">
                          <a:schemeClr val="accent5">
                            <a:shade val="67500"/>
                            <a:satMod val="115000"/>
                          </a:schemeClr>
                        </a:gs>
                        <a:gs pos="100000">
                          <a:schemeClr val="accent5"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</a:t>
                      </a:r>
                      <a:r>
                        <a:rPr lang="ru-RU" sz="1600" u="none" strike="noStrike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вес </a:t>
                      </a:r>
                      <a:r>
                        <a:rPr lang="en-US" sz="1600" u="none" strike="noStrike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объеме собственных доходов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gradFill flip="none" rotWithShape="1">
                      <a:gsLst>
                        <a:gs pos="0">
                          <a:schemeClr val="accent5">
                            <a:shade val="30000"/>
                            <a:satMod val="115000"/>
                          </a:schemeClr>
                        </a:gs>
                        <a:gs pos="50000">
                          <a:schemeClr val="accent5">
                            <a:shade val="67500"/>
                            <a:satMod val="115000"/>
                          </a:schemeClr>
                        </a:gs>
                        <a:gs pos="100000">
                          <a:schemeClr val="accent5"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2936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СОБСТВЕННЫЕ ДОХОДЫ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114 420,2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54 232,7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47,4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Налоговые доходы - всего 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104 032,9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48 377,8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46,5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89,2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 том числе: 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2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2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879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подоходный налог 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65 427,3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31 076,4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47,5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57,3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НДС 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15 783,0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7 592,7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48,1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14,0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налоги на собственность 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9 030,0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4 406,5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48,8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8,1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3042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Другие налоги от выручки от реализации товаров 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6 420,0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2 503,0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39,0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4,6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169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Налоги на доходы и прибыль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6 580,6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2 427,1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36,9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4,5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прочие налоговые доходы 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92,0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5148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Неналоговые доходы - всего 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387</a:t>
                      </a:r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2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</a:t>
                      </a:r>
                      <a:r>
                        <a:rPr lang="en-US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854</a:t>
                      </a:r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2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,4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10,8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9308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Безвозмездные поступления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880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448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 ДОХОДОВ</a:t>
                      </a:r>
                    </a:p>
                  </a:txBody>
                  <a:tcPr marL="9525" marR="9525" marT="9525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r>
                        <a:rPr lang="ru-RU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300</a:t>
                      </a:r>
                      <a:r>
                        <a:rPr lang="ru-RU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2000" b="1" i="0" u="none" strike="noStrike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r>
                        <a:rPr lang="ru-RU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681</a:t>
                      </a:r>
                      <a:r>
                        <a:rPr lang="ru-RU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2000" b="1" i="0" u="none" strike="noStrike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r>
                        <a:rPr lang="ru-RU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2000" b="1" i="0" u="none" strike="noStrike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7B6DD10-42C0-4DDE-AE1A-ED7742A22F86}"/>
              </a:ext>
            </a:extLst>
          </p:cNvPr>
          <p:cNvSpPr/>
          <p:nvPr/>
        </p:nvSpPr>
        <p:spPr>
          <a:xfrm>
            <a:off x="8526371" y="38749"/>
            <a:ext cx="611560" cy="325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42852"/>
            <a:ext cx="9179404" cy="549844"/>
          </a:xfrm>
        </p:spPr>
        <p:txBody>
          <a:bodyPr>
            <a:normAutofit/>
          </a:bodyPr>
          <a:lstStyle/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плана по неналоговым доходам </a:t>
            </a: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27566969"/>
              </p:ext>
            </p:extLst>
          </p:nvPr>
        </p:nvGraphicFramePr>
        <p:xfrm>
          <a:off x="107504" y="1484784"/>
          <a:ext cx="7797388" cy="4313606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86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89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76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875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77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80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1" u="none" strike="noStrike" dirty="0">
                          <a:solidFill>
                            <a:srgbClr val="C0504D"/>
                          </a:solidFill>
                          <a:effectLst/>
                          <a:latin typeface="Times New Roman"/>
                        </a:rPr>
                        <a:t>Неналоговые доходы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2 596,8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2 252,8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2 367,5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91,2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19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том числе: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1683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Компенсации расходов государства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1 012,5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935,2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1 181,0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116,6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4852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Дивиденды по акциям и доходы от других форм участия в капитале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694,4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586,9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416,3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48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сдачи в аренду земельных участков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111,9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132,7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254,9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227,8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5338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 продажи земельных участков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829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сдачи в аренду иного имущества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122,1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089158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приватизации  жилых помещений и отчуждения организациями имущества, находящегося в государственной собственности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266,4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216,3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188,3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70,7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9356118"/>
              </p:ext>
            </p:extLst>
          </p:nvPr>
        </p:nvGraphicFramePr>
        <p:xfrm>
          <a:off x="107504" y="548682"/>
          <a:ext cx="8948486" cy="62636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9690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68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33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280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812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200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tx2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50000">
                          <a:schemeClr val="tx2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Уточнённый  </a:t>
                      </a:r>
                    </a:p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план,</a:t>
                      </a:r>
                    </a:p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tx2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50000">
                          <a:schemeClr val="tx2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Исполнено,</a:t>
                      </a:r>
                    </a:p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tx2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50000">
                          <a:schemeClr val="tx2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</a:t>
                      </a:r>
                    </a:p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исполне-</a:t>
                      </a:r>
                    </a:p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ния</a:t>
                      </a: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tx2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50000">
                          <a:schemeClr val="tx2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Уд.вес в неналоговых доходах</a:t>
                      </a: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tx2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50000">
                          <a:schemeClr val="tx2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34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 доходы</a:t>
                      </a:r>
                      <a:endParaRPr lang="ru-RU" sz="1800" b="1" i="1" u="none" strike="noStrike" dirty="0">
                        <a:solidFill>
                          <a:srgbClr val="C0504D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10 387,3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5 854,9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56,4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38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числе: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5757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реализации имущества, имущественных прав на объекты интеллектуальной собственности 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600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,0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444,1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57,3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7,6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07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сдачи в аренду земельных участков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464,7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217,2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46,7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3,7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87619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Дивиденды по акциям и доходы от других форм участия в капитале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710,0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1 036,6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146,0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17,7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0804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Компенсации расходов государства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5 425,7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2 750,0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50,7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47,0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12896"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Плата в соответствии с договором на размещение средства наружной рекламы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302,9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167,1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55,2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2,8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93850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Проценты за пользование денежными средствами бюджетов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1 280,1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576,3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45,0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9,8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DFC778E-532F-49D8-B881-616DC9E13357}"/>
              </a:ext>
            </a:extLst>
          </p:cNvPr>
          <p:cNvSpPr/>
          <p:nvPr/>
        </p:nvSpPr>
        <p:spPr>
          <a:xfrm>
            <a:off x="8444431" y="45667"/>
            <a:ext cx="611560" cy="325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568952" cy="504056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бюджета Слонимского района </a:t>
            </a:r>
            <a:endParaRPr lang="ru-RU" sz="24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73877332"/>
              </p:ext>
            </p:extLst>
          </p:nvPr>
        </p:nvGraphicFramePr>
        <p:xfrm>
          <a:off x="35496" y="836712"/>
          <a:ext cx="9001001" cy="5904650"/>
        </p:xfrm>
        <a:graphic>
          <a:graphicData uri="http://schemas.openxmlformats.org/drawingml/2006/table">
            <a:tbl>
              <a:tblPr firstRow="1" firstCol="1" bandRow="1">
                <a:tableStyleId>{69C7853C-536D-4A76-A0AE-DD22124D55A5}</a:tableStyleId>
              </a:tblPr>
              <a:tblGrid>
                <a:gridCol w="46837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39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0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80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244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7386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4" marR="5364" marT="5364" marB="0" anchor="ctr">
                    <a:gradFill flip="none" rotWithShape="1">
                      <a:gsLst>
                        <a:gs pos="0">
                          <a:schemeClr val="accent3">
                            <a:shade val="30000"/>
                            <a:satMod val="115000"/>
                          </a:schemeClr>
                        </a:gs>
                        <a:gs pos="50000">
                          <a:schemeClr val="accent3">
                            <a:shade val="67500"/>
                            <a:satMod val="115000"/>
                          </a:schemeClr>
                        </a:gs>
                        <a:gs pos="100000">
                          <a:schemeClr val="accent3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Уточненный план, тыс.руб.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4" marR="5364" marT="5364" marB="0" anchor="ctr">
                    <a:gradFill flip="none" rotWithShape="1">
                      <a:gsLst>
                        <a:gs pos="0">
                          <a:schemeClr val="accent3">
                            <a:shade val="30000"/>
                            <a:satMod val="115000"/>
                          </a:schemeClr>
                        </a:gs>
                        <a:gs pos="50000">
                          <a:schemeClr val="accent3">
                            <a:shade val="67500"/>
                            <a:satMod val="115000"/>
                          </a:schemeClr>
                        </a:gs>
                        <a:gs pos="100000">
                          <a:schemeClr val="accent3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Исполнено,</a:t>
                      </a:r>
                    </a:p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 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4" marR="5364" marT="5364" marB="0" anchor="ctr">
                    <a:gradFill flip="none" rotWithShape="1">
                      <a:gsLst>
                        <a:gs pos="0">
                          <a:schemeClr val="accent3">
                            <a:shade val="30000"/>
                            <a:satMod val="115000"/>
                          </a:schemeClr>
                        </a:gs>
                        <a:gs pos="50000">
                          <a:schemeClr val="accent3">
                            <a:shade val="67500"/>
                            <a:satMod val="115000"/>
                          </a:schemeClr>
                        </a:gs>
                        <a:gs pos="100000">
                          <a:schemeClr val="accent3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%</a:t>
                      </a:r>
                    </a:p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исполнения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4" marR="5364" marT="5364" marB="0" anchor="ctr">
                    <a:gradFill flip="none" rotWithShape="1">
                      <a:gsLst>
                        <a:gs pos="0">
                          <a:schemeClr val="accent3">
                            <a:shade val="30000"/>
                            <a:satMod val="115000"/>
                          </a:schemeClr>
                        </a:gs>
                        <a:gs pos="50000">
                          <a:schemeClr val="accent3">
                            <a:shade val="67500"/>
                            <a:satMod val="115000"/>
                          </a:schemeClr>
                        </a:gs>
                        <a:gs pos="100000">
                          <a:schemeClr val="accent3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Уд. вес в объеме расходов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4" marR="5364" marT="5364" marB="0" anchor="ctr">
                    <a:gradFill flip="none" rotWithShape="1">
                      <a:gsLst>
                        <a:gs pos="0">
                          <a:schemeClr val="accent3">
                            <a:shade val="30000"/>
                            <a:satMod val="115000"/>
                          </a:schemeClr>
                        </a:gs>
                        <a:gs pos="50000">
                          <a:schemeClr val="accent3">
                            <a:shade val="67500"/>
                            <a:satMod val="115000"/>
                          </a:schemeClr>
                        </a:gs>
                        <a:gs pos="100000">
                          <a:schemeClr val="accent3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Социальная сфера: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137 218,4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68 950,2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50,2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71,8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образование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69 960,3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37 904,9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54,2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39,5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здравоохранение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48 329,0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23 112,7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47,8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социальная политика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7 997,3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3 455,4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43,2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3,6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культура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5 585,3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2 324,8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41,6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физическая культура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5 346,5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152,4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40,3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Местное хозяйство: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41 034,8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18 988,9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46,3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19,8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20154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Жилищно-коммунальные услуги  и жилищное строительство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38 485,7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17 513,6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45,5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18,2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транспорт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2 280,0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1 407,5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61,7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топливо</a:t>
                      </a:r>
                      <a:r>
                        <a:rPr lang="en-US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 энергетика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269,1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67,8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25,2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Сельское хозяйство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3 031,7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1 153,5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38,0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Охрана окружающей среды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1 372,0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22,2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Общегосударственная деятельность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16 282,3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862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42,1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7,1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97944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Средства массовой информации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95,0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42,2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2982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Прочие расходы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29824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i="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 Cyr" panose="02020603050405020304" pitchFamily="18" charset="0"/>
                        </a:rPr>
                        <a:t>Всего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199 163,6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96 073,7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090603609"/>
                  </a:ext>
                </a:extLst>
              </a:tr>
            </a:tbl>
          </a:graphicData>
        </a:graphic>
      </p:graphicFrame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E533D1A-E53E-442F-ACF8-934D4957BE1B}"/>
              </a:ext>
            </a:extLst>
          </p:cNvPr>
          <p:cNvSpPr/>
          <p:nvPr/>
        </p:nvSpPr>
        <p:spPr>
          <a:xfrm>
            <a:off x="8532440" y="43580"/>
            <a:ext cx="611560" cy="325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4419961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648073"/>
          </a:xfrm>
        </p:spPr>
        <p:txBody>
          <a:bodyPr anchor="b">
            <a:normAutofit/>
          </a:bodyPr>
          <a:lstStyle/>
          <a:p>
            <a:pPr fontAlgn="t"/>
            <a:r>
              <a:rPr lang="ru-RU" sz="29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</a:rPr>
              <a:t>Расходы по первоочередным статьям бюджета</a:t>
            </a:r>
            <a:endParaRPr lang="ru-RU" sz="24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47366850"/>
              </p:ext>
            </p:extLst>
          </p:nvPr>
        </p:nvGraphicFramePr>
        <p:xfrm>
          <a:off x="107503" y="733560"/>
          <a:ext cx="8928993" cy="6097499"/>
        </p:xfrm>
        <a:graphic>
          <a:graphicData uri="http://schemas.openxmlformats.org/drawingml/2006/table">
            <a:tbl>
              <a:tblPr/>
              <a:tblGrid>
                <a:gridCol w="4464497">
                  <a:extLst>
                    <a:ext uri="{9D8B030D-6E8A-4147-A177-3AD203B41FA5}">
                      <a16:colId xmlns:a16="http://schemas.microsoft.com/office/drawing/2014/main" val="1307305072"/>
                    </a:ext>
                  </a:extLst>
                </a:gridCol>
                <a:gridCol w="1562574">
                  <a:extLst>
                    <a:ext uri="{9D8B030D-6E8A-4147-A177-3AD203B41FA5}">
                      <a16:colId xmlns:a16="http://schemas.microsoft.com/office/drawing/2014/main" val="3485714222"/>
                    </a:ext>
                  </a:extLst>
                </a:gridCol>
                <a:gridCol w="1562574">
                  <a:extLst>
                    <a:ext uri="{9D8B030D-6E8A-4147-A177-3AD203B41FA5}">
                      <a16:colId xmlns:a16="http://schemas.microsoft.com/office/drawing/2014/main" val="2684730864"/>
                    </a:ext>
                  </a:extLst>
                </a:gridCol>
                <a:gridCol w="1339348">
                  <a:extLst>
                    <a:ext uri="{9D8B030D-6E8A-4147-A177-3AD203B41FA5}">
                      <a16:colId xmlns:a16="http://schemas.microsoft.com/office/drawing/2014/main" val="2494182032"/>
                    </a:ext>
                  </a:extLst>
                </a:gridCol>
              </a:tblGrid>
              <a:tr h="115156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r>
                        <a:rPr lang="en-US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30" marR="8830" marT="88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Исполнено,  </a:t>
                      </a:r>
                    </a:p>
                    <a:p>
                      <a:pPr algn="ctr" rtl="0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marL="8830" marR="8830" marT="88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 объеме первоочередных расходов</a:t>
                      </a:r>
                    </a:p>
                  </a:txBody>
                  <a:tcPr marL="8830" marR="8830" marT="88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 общем объеме расходов бюджета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2522710"/>
                  </a:ext>
                </a:extLst>
              </a:tr>
              <a:tr h="31267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бюджет района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96 073,7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9402856"/>
                  </a:ext>
                </a:extLst>
              </a:tr>
              <a:tr h="54483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расходы по первоочередным статьям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81 841,7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85,2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643240"/>
                  </a:ext>
                </a:extLst>
              </a:tr>
              <a:tr h="31267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0" i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 :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7566815"/>
                  </a:ext>
                </a:extLst>
              </a:tr>
              <a:tr h="83126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entury Schoolbook" panose="02040604050505020304" pitchFamily="18" charset="0"/>
                        </a:rPr>
                        <a:t>Заработная плата рабочих и служащих,  взносы (отчисления) на социальное страхование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56 860,1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69,5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59,2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3352961"/>
                  </a:ext>
                </a:extLst>
              </a:tr>
              <a:tr h="55671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entury Schoolbook" panose="02040604050505020304" pitchFamily="18" charset="0"/>
                        </a:rPr>
                        <a:t>Лекарственные средства и изделия медицинского назначения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2 004,3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2,4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2,1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8318545"/>
                  </a:ext>
                </a:extLst>
              </a:tr>
              <a:tr h="31267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entury Schoolbook" panose="02040604050505020304" pitchFamily="18" charset="0"/>
                        </a:rPr>
                        <a:t>Продукты питания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2 730,0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3,3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2,8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7960944"/>
                  </a:ext>
                </a:extLst>
              </a:tr>
              <a:tr h="31267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entury Schoolbook" panose="02040604050505020304" pitchFamily="18" charset="0"/>
                        </a:rPr>
                        <a:t>Оплата коммунальных услуг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6 899,3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8,4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7,2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2916404"/>
                  </a:ext>
                </a:extLst>
              </a:tr>
              <a:tr h="110581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entury Schoolbook" panose="02040604050505020304" pitchFamily="18" charset="0"/>
                        </a:rPr>
                        <a:t>Субсидии государственным организациям и убытки организаций, возникающие при продаже товаров (работ, услуг)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10 415,1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12,7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10,8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75630"/>
                  </a:ext>
                </a:extLst>
              </a:tr>
              <a:tr h="64516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entury Schoolbook" panose="02040604050505020304" pitchFamily="18" charset="0"/>
                        </a:rPr>
                        <a:t>Текущие и капитальные бюджетные трансферты населению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2 827,0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3,5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2,5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092868"/>
                  </a:ext>
                </a:extLst>
              </a:tr>
            </a:tbl>
          </a:graphicData>
        </a:graphic>
      </p:graphicFrame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6A35B42-E673-4122-BB40-4E2D6870C5F8}"/>
              </a:ext>
            </a:extLst>
          </p:cNvPr>
          <p:cNvSpPr/>
          <p:nvPr/>
        </p:nvSpPr>
        <p:spPr>
          <a:xfrm>
            <a:off x="8532440" y="38364"/>
            <a:ext cx="611560" cy="325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405124827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8712</TotalTime>
  <Words>643</Words>
  <Application>Microsoft Office PowerPoint</Application>
  <PresentationFormat>Экран (4:3)</PresentationFormat>
  <Paragraphs>287</Paragraphs>
  <Slides>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Calibri</vt:lpstr>
      <vt:lpstr>Century Schoolbook</vt:lpstr>
      <vt:lpstr>Times New Roman</vt:lpstr>
      <vt:lpstr>Times New Roman Cyr</vt:lpstr>
      <vt:lpstr>Тема Office</vt:lpstr>
      <vt:lpstr> ИТОГИ  ИСПОЛНЕНИЯ БЮДЖЕТА СЛОНИМСКОГО РАЙОНА  1 полугодие 2025  года  </vt:lpstr>
      <vt:lpstr>Выполнение плана по основным доходным  источникам</vt:lpstr>
      <vt:lpstr>Выполнение плана по неналоговым доходам </vt:lpstr>
      <vt:lpstr>Структура расходов бюджета Слонимского района </vt:lpstr>
      <vt:lpstr>Расходы по первоочередным статьям бюджета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Petliska</dc:creator>
  <cp:lastModifiedBy>Семенюк Лилия Анатольевна</cp:lastModifiedBy>
  <cp:revision>632</cp:revision>
  <cp:lastPrinted>2024-02-26T11:52:31Z</cp:lastPrinted>
  <dcterms:created xsi:type="dcterms:W3CDTF">2017-02-22T13:55:27Z</dcterms:created>
  <dcterms:modified xsi:type="dcterms:W3CDTF">2025-08-22T12:55:59Z</dcterms:modified>
</cp:coreProperties>
</file>