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60" r:id="rId2"/>
    <p:sldId id="268" r:id="rId3"/>
    <p:sldId id="272" r:id="rId4"/>
    <p:sldId id="277" r:id="rId5"/>
    <p:sldId id="281" r:id="rId6"/>
  </p:sldIdLst>
  <p:sldSz cx="9144000" cy="6858000" type="screen4x3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Овсеец Светлана Петровна" initials="ОСП" lastIdx="0" clrIdx="0">
    <p:extLst>
      <p:ext uri="{19B8F6BF-5375-455C-9EA6-DF929625EA0E}">
        <p15:presenceInfo xmlns:p15="http://schemas.microsoft.com/office/powerpoint/2012/main" userId="S-1-5-21-901292189-1124696768-471799982-68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9900"/>
    <a:srgbClr val="FF9933"/>
    <a:srgbClr val="DD6909"/>
    <a:srgbClr val="FFCC66"/>
    <a:srgbClr val="800000"/>
    <a:srgbClr val="FFCCFF"/>
    <a:srgbClr val="301F65"/>
    <a:srgbClr val="66FF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4" autoAdjust="0"/>
    <p:restoredTop sz="91532" autoAdjust="0"/>
  </p:normalViewPr>
  <p:slideViewPr>
    <p:cSldViewPr>
      <p:cViewPr varScale="1">
        <p:scale>
          <a:sx n="79" d="100"/>
          <a:sy n="79" d="100"/>
        </p:scale>
        <p:origin x="152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6332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6332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r">
              <a:defRPr sz="1200"/>
            </a:lvl1pPr>
          </a:lstStyle>
          <a:p>
            <a:fld id="{5DA6F603-AFFF-4A8F-894D-3C7BD23470C1}" type="datetimeFigureOut">
              <a:rPr lang="ru-RU" smtClean="0"/>
              <a:pPr/>
              <a:t>28.07.2023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53" tIns="46026" rIns="92053" bIns="46026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15154"/>
            <a:ext cx="5486400" cy="4466988"/>
          </a:xfrm>
          <a:prstGeom prst="rect">
            <a:avLst/>
          </a:prstGeom>
        </p:spPr>
        <p:txBody>
          <a:bodyPr vert="horz" lIns="92053" tIns="46026" rIns="92053" bIns="46026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6332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28584"/>
            <a:ext cx="2971800" cy="496332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r">
              <a:defRPr sz="1200"/>
            </a:lvl1pPr>
          </a:lstStyle>
          <a:p>
            <a:fld id="{7DAD2605-C703-46CC-A18C-12367D79620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5423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AD2605-C703-46CC-A18C-12367D79620D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0548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AD2605-C703-46CC-A18C-12367D79620D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5576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28.07.2023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28.07.2023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28.07.2023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28.07.2023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28.07.2023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28.07.2023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28.07.2023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28.07.2023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28.07.2023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28.07.2023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28.07.2023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accent4">
                <a:lumMod val="20000"/>
                <a:lumOff val="8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3F777-21C8-43ED-8EF9-5A2179AEFDFF}" type="datetimeFigureOut">
              <a:rPr lang="ru-RU" smtClean="0"/>
              <a:pPr/>
              <a:t>28.07.2023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44" y="0"/>
            <a:ext cx="8786874" cy="6858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b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ИТОГИ  ИСПОЛНЕНИЯ БЮДЖЕТА СЛОНИМСКОГО РАЙОНА </a:t>
            </a:r>
            <a:b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 1 полугодие 2023 года</a:t>
            </a:r>
            <a:b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b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endParaRPr lang="en-US" altLang="ru-RU" sz="3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 Cyr" pitchFamily="18" charset="0"/>
              <a:cs typeface="Times New Roman Cyr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86874" cy="1071546"/>
          </a:xfrm>
        </p:spPr>
        <p:txBody>
          <a:bodyPr anchor="t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500" b="1" spc="50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плана по основным доходным  источникам</a:t>
            </a:r>
            <a:endParaRPr lang="ru-RU" sz="1800" b="1" spc="50" dirty="0">
              <a:ln w="11430"/>
              <a:solidFill>
                <a:schemeClr val="accent5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659006"/>
              </p:ext>
            </p:extLst>
          </p:nvPr>
        </p:nvGraphicFramePr>
        <p:xfrm>
          <a:off x="79759" y="692696"/>
          <a:ext cx="8921398" cy="604867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347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90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1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83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59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568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Уточнённый  </a:t>
                      </a:r>
                    </a:p>
                    <a:p>
                      <a:pPr algn="ctr" rtl="0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план,</a:t>
                      </a:r>
                    </a:p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тыс.руб.</a:t>
                      </a: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Исполнено,</a:t>
                      </a:r>
                    </a:p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тыс.руб.</a:t>
                      </a: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исполне-</a:t>
                      </a:r>
                    </a:p>
                    <a:p>
                      <a:pPr algn="ctr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</a:t>
                      </a:r>
                      <a:r>
                        <a:rPr lang="ru-RU" sz="1600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вес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93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СОБСТВЕННЫЕ ДОХОДЫ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80 584,8</a:t>
                      </a: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40 355,2</a:t>
                      </a: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50,1</a:t>
                      </a: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86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Налоговые доходы - всего 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74 288,1</a:t>
                      </a: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36 702,4</a:t>
                      </a: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49,4</a:t>
                      </a: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90,9</a:t>
                      </a: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86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 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33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подоходный налог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44 282,1</a:t>
                      </a: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22 447,6</a:t>
                      </a: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50,7</a:t>
                      </a: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55,6</a:t>
                      </a: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86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НДС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11 270,2</a:t>
                      </a: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5 616,9</a:t>
                      </a: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49,8</a:t>
                      </a: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13,9</a:t>
                      </a: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86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налоги на собственность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6 985,8</a:t>
                      </a: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3 746,7</a:t>
                      </a: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53,6</a:t>
                      </a: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9,3</a:t>
                      </a: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108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налоги от выручки от реализации товаров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5 760,7</a:t>
                      </a: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2 273,4</a:t>
                      </a: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39,5</a:t>
                      </a: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5,6</a:t>
                      </a: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6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налоги на доходы и прибыль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5 309,9</a:t>
                      </a: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2 344,7</a:t>
                      </a: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44,2</a:t>
                      </a: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5,8</a:t>
                      </a: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286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налоговые доходы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679,4</a:t>
                      </a: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273,1</a:t>
                      </a: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40,2</a:t>
                      </a: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</a:t>
                      </a: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148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Неналоговые доходы - всего 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6 296,7</a:t>
                      </a: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3 652,8</a:t>
                      </a: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58,0</a:t>
                      </a: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9,1</a:t>
                      </a: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308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68 846,5</a:t>
                      </a: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35 051,0</a:t>
                      </a: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50,9</a:t>
                      </a: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286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ДОХОДОВ</a:t>
                      </a:r>
                    </a:p>
                  </a:txBody>
                  <a:tcPr marL="9525" marR="9525" marT="952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149 431,3</a:t>
                      </a: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75 406,2</a:t>
                      </a: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50,5</a:t>
                      </a: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7B6DD10-42C0-4DDE-AE1A-ED7742A22F86}"/>
              </a:ext>
            </a:extLst>
          </p:cNvPr>
          <p:cNvSpPr/>
          <p:nvPr/>
        </p:nvSpPr>
        <p:spPr>
          <a:xfrm>
            <a:off x="8526371" y="38749"/>
            <a:ext cx="611560" cy="325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42852"/>
            <a:ext cx="9179404" cy="549844"/>
          </a:xfrm>
        </p:spPr>
        <p:txBody>
          <a:bodyPr>
            <a:normAutofit/>
          </a:bodyPr>
          <a:lstStyle/>
          <a:p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плана по неналоговым доходам 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7566969"/>
              </p:ext>
            </p:extLst>
          </p:nvPr>
        </p:nvGraphicFramePr>
        <p:xfrm>
          <a:off x="107504" y="1484784"/>
          <a:ext cx="7797388" cy="431360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865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8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7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7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77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80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>
                          <a:solidFill>
                            <a:srgbClr val="C0504D"/>
                          </a:solidFill>
                          <a:effectLst/>
                          <a:latin typeface="Times New Roman"/>
                        </a:rPr>
                        <a:t>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2 252,8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2 367,5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9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6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Компенсации расходов государства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1 012,5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1 181,0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Дивиденды по акциям и доходы от других форм участия в капитале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8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сдачи в аренду земельных участков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227,8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33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 продажи земельных участков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2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сдачи в аренду иного имущества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891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приватизации  жилых помещений и отчуждения организациями имущества, находящегося в государственной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363476"/>
              </p:ext>
            </p:extLst>
          </p:nvPr>
        </p:nvGraphicFramePr>
        <p:xfrm>
          <a:off x="107505" y="548680"/>
          <a:ext cx="8928991" cy="64611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62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9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92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92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84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Уточнённый  </a:t>
                      </a:r>
                    </a:p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план,</a:t>
                      </a:r>
                    </a:p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тыс.руб.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Исполнено,</a:t>
                      </a:r>
                    </a:p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тыс.руб.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исполне-</a:t>
                      </a:r>
                    </a:p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ния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Уд.вес в неналоговых доходах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9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1800" b="1" i="1" u="none" strike="noStrike" dirty="0">
                        <a:solidFill>
                          <a:srgbClr val="C0504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6 296,7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3 652,8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3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4315">
                <a:tc>
                  <a:txBody>
                    <a:bodyPr/>
                    <a:lstStyle/>
                    <a:p>
                      <a:pPr algn="l" fontAlgn="t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приватизации  жилых помещений и отчуждения организациями имущества, находящегося в государственной собственности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648,1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441,7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68,1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9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иного имущества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435">
                <a:tc>
                  <a:txBody>
                    <a:bodyPr/>
                    <a:lstStyle/>
                    <a:p>
                      <a:pPr algn="l" fontAlgn="t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Дивиденды по акциям и доходы от других форм участия в капитале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400,0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468,8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117,2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995">
                <a:tc>
                  <a:txBody>
                    <a:bodyPr/>
                    <a:lstStyle/>
                    <a:p>
                      <a:pPr algn="l" fontAlgn="t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Компенсации расходов государства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3 904,4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2 019,3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5435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в соответствии с договором на размещение средства наружной рекламы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173,0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84,8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904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земельных участков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460,0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180,5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39,2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DFC778E-532F-49D8-B881-616DC9E13357}"/>
              </a:ext>
            </a:extLst>
          </p:cNvPr>
          <p:cNvSpPr/>
          <p:nvPr/>
        </p:nvSpPr>
        <p:spPr>
          <a:xfrm>
            <a:off x="8444431" y="45667"/>
            <a:ext cx="611560" cy="325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68952" cy="504056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Слонимского района 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9428760"/>
              </p:ext>
            </p:extLst>
          </p:nvPr>
        </p:nvGraphicFramePr>
        <p:xfrm>
          <a:off x="35496" y="836712"/>
          <a:ext cx="9001001" cy="5904650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4683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3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8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44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738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Уточненный план, тыс.руб.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Исполнено,</a:t>
                      </a:r>
                    </a:p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тыс.руб. 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</a:t>
                      </a:r>
                    </a:p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 вес в объеме расходов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08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сфера: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105 767,5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52 268,4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70,9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08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53 749,6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29 188,9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39,6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08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40 050,8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17 699,</a:t>
                      </a:r>
                      <a:r>
                        <a:rPr lang="en-US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08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5 665,8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2 460,2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08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3 657,8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1 753,4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08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физическая культура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2 643,5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1 166,5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08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Местное хозяйство: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30 161,5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15 580,2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015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Жилищно-коммунальные услуги  и жилищное строительство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28 112,5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14 553,4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08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1 777,8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930,5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08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топливо</a:t>
                      </a:r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энергетика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271,2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08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Сельское хозяйство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1 762,6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686,2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608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671,0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608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Общегосударственная деятельность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11 646,6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5 071,2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9794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98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расходы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62,1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2982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 Cyr" panose="02020603050405020304" pitchFamily="18" charset="0"/>
                        </a:rPr>
                        <a:t>Всего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150 141,3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73 673,4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90603609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E533D1A-E53E-442F-ACF8-934D4957BE1B}"/>
              </a:ext>
            </a:extLst>
          </p:cNvPr>
          <p:cNvSpPr/>
          <p:nvPr/>
        </p:nvSpPr>
        <p:spPr>
          <a:xfrm>
            <a:off x="8532440" y="43580"/>
            <a:ext cx="611560" cy="325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41996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864096"/>
          </a:xfrm>
        </p:spPr>
        <p:txBody>
          <a:bodyPr anchor="b">
            <a:normAutofit/>
          </a:bodyPr>
          <a:lstStyle/>
          <a:p>
            <a:pPr fontAlgn="t"/>
            <a:r>
              <a:rPr lang="ru-RU" sz="29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  <a:t>Расходы по первоочередным статьям бюджета</a:t>
            </a:r>
            <a:endParaRPr lang="ru-RU" sz="2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2154413"/>
              </p:ext>
            </p:extLst>
          </p:nvPr>
        </p:nvGraphicFramePr>
        <p:xfrm>
          <a:off x="179512" y="980728"/>
          <a:ext cx="8856983" cy="5838907"/>
        </p:xfrm>
        <a:graphic>
          <a:graphicData uri="http://schemas.openxmlformats.org/drawingml/2006/table">
            <a:tbl>
              <a:tblPr/>
              <a:tblGrid>
                <a:gridCol w="4428492">
                  <a:extLst>
                    <a:ext uri="{9D8B030D-6E8A-4147-A177-3AD203B41FA5}">
                      <a16:colId xmlns:a16="http://schemas.microsoft.com/office/drawing/2014/main" val="1307305072"/>
                    </a:ext>
                  </a:extLst>
                </a:gridCol>
                <a:gridCol w="1549972">
                  <a:extLst>
                    <a:ext uri="{9D8B030D-6E8A-4147-A177-3AD203B41FA5}">
                      <a16:colId xmlns:a16="http://schemas.microsoft.com/office/drawing/2014/main" val="3485714222"/>
                    </a:ext>
                  </a:extLst>
                </a:gridCol>
                <a:gridCol w="1549972">
                  <a:extLst>
                    <a:ext uri="{9D8B030D-6E8A-4147-A177-3AD203B41FA5}">
                      <a16:colId xmlns:a16="http://schemas.microsoft.com/office/drawing/2014/main" val="2684730864"/>
                    </a:ext>
                  </a:extLst>
                </a:gridCol>
                <a:gridCol w="1328547">
                  <a:extLst>
                    <a:ext uri="{9D8B030D-6E8A-4147-A177-3AD203B41FA5}">
                      <a16:colId xmlns:a16="http://schemas.microsoft.com/office/drawing/2014/main" val="2494182032"/>
                    </a:ext>
                  </a:extLst>
                </a:gridCol>
              </a:tblGrid>
              <a:tr h="125002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Исполнено,  </a:t>
                      </a:r>
                    </a:p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тыс.руб.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в  объеме первоочередных расходов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в  общем объеме расходов бюджета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522710"/>
                  </a:ext>
                </a:extLst>
              </a:tr>
              <a:tr h="36765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бюджет района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73 673,4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402856"/>
                  </a:ext>
                </a:extLst>
              </a:tr>
              <a:tr h="56802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расходы по первоочередным статьям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66 024,1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89,6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43240"/>
                  </a:ext>
                </a:extLst>
              </a:tr>
              <a:tr h="31902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376092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376092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376092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566815"/>
                  </a:ext>
                </a:extLst>
              </a:tr>
              <a:tr h="84814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Schoolbook" panose="02040604050505020304" pitchFamily="18" charset="0"/>
                        </a:rPr>
                        <a:t>Заработная плата рабочих и служащих,  взносы (отчисления) на социальное страхование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376092"/>
                          </a:solidFill>
                          <a:effectLst/>
                          <a:latin typeface="Times New Roman" panose="02020603050405020304" pitchFamily="18" charset="0"/>
                        </a:rPr>
                        <a:t>43 120,0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376092"/>
                          </a:solidFill>
                          <a:effectLst/>
                          <a:latin typeface="Times New Roman" panose="02020603050405020304" pitchFamily="18" charset="0"/>
                        </a:rPr>
                        <a:t>65,3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376092"/>
                          </a:solidFill>
                          <a:effectLst/>
                          <a:latin typeface="Times New Roman" panose="02020603050405020304" pitchFamily="18" charset="0"/>
                        </a:rPr>
                        <a:t>58,5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352961"/>
                  </a:ext>
                </a:extLst>
              </a:tr>
              <a:tr h="56802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Schoolbook" panose="02040604050505020304" pitchFamily="18" charset="0"/>
                        </a:rPr>
                        <a:t>Лекарственные средства и изделия медицинского назначения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376092"/>
                          </a:solidFill>
                          <a:effectLst/>
                          <a:latin typeface="Times New Roman" panose="02020603050405020304" pitchFamily="18" charset="0"/>
                        </a:rPr>
                        <a:t>1 730,6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376092"/>
                          </a:solidFill>
                          <a:effectLst/>
                          <a:latin typeface="Times New Roman" panose="02020603050405020304" pitchFamily="18" charset="0"/>
                        </a:rPr>
                        <a:t>2,6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376092"/>
                          </a:solidFill>
                          <a:effectLst/>
                          <a:latin typeface="Times New Roman" panose="02020603050405020304" pitchFamily="18" charset="0"/>
                        </a:rPr>
                        <a:t>2,3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318545"/>
                  </a:ext>
                </a:extLst>
              </a:tr>
              <a:tr h="47072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Schoolbook" panose="02040604050505020304" pitchFamily="18" charset="0"/>
                        </a:rPr>
                        <a:t>Продукты питания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376092"/>
                          </a:solidFill>
                          <a:effectLst/>
                          <a:latin typeface="Times New Roman" panose="02020603050405020304" pitchFamily="18" charset="0"/>
                        </a:rPr>
                        <a:t>2 331,6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376092"/>
                          </a:solidFill>
                          <a:effectLst/>
                          <a:latin typeface="Times New Roman" panose="02020603050405020304" pitchFamily="18" charset="0"/>
                        </a:rPr>
                        <a:t>3,</a:t>
                      </a:r>
                      <a:r>
                        <a:rPr lang="en-US" sz="2000" b="1" i="0" u="none" strike="noStrike" dirty="0">
                          <a:solidFill>
                            <a:srgbClr val="376092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37609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376092"/>
                          </a:solidFill>
                          <a:effectLst/>
                          <a:latin typeface="Times New Roman" panose="02020603050405020304" pitchFamily="18" charset="0"/>
                        </a:rPr>
                        <a:t>3,2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960944"/>
                  </a:ext>
                </a:extLst>
              </a:tr>
              <a:tr h="31902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Schoolbook" panose="02040604050505020304" pitchFamily="18" charset="0"/>
                        </a:rPr>
                        <a:t>Оплата коммунальных услуг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376092"/>
                          </a:solidFill>
                          <a:effectLst/>
                          <a:latin typeface="Times New Roman" panose="02020603050405020304" pitchFamily="18" charset="0"/>
                        </a:rPr>
                        <a:t>5 280,8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376092"/>
                          </a:solidFill>
                          <a:effectLst/>
                          <a:latin typeface="Times New Roman" panose="02020603050405020304" pitchFamily="18" charset="0"/>
                        </a:rPr>
                        <a:t>8,0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376092"/>
                          </a:solidFill>
                          <a:effectLst/>
                          <a:latin typeface="Times New Roman" panose="02020603050405020304" pitchFamily="18" charset="0"/>
                        </a:rPr>
                        <a:t>7,2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916404"/>
                  </a:ext>
                </a:extLst>
              </a:tr>
              <a:tr h="112826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Schoolbook" panose="02040604050505020304" pitchFamily="18" charset="0"/>
                        </a:rPr>
                        <a:t>Субсидии государственным организациям и убытки организаций, возникающие при продаже товаров (работ, услуг)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376092"/>
                          </a:solidFill>
                          <a:effectLst/>
                          <a:latin typeface="Times New Roman" panose="02020603050405020304" pitchFamily="18" charset="0"/>
                        </a:rPr>
                        <a:t>13 359,8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376092"/>
                          </a:solidFill>
                          <a:effectLst/>
                          <a:latin typeface="Times New Roman" panose="02020603050405020304" pitchFamily="18" charset="0"/>
                        </a:rPr>
                        <a:t>20,2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376092"/>
                          </a:solidFill>
                          <a:effectLst/>
                          <a:latin typeface="Times New Roman" panose="02020603050405020304" pitchFamily="18" charset="0"/>
                        </a:rPr>
                        <a:t>18,1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5630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6A35B42-E673-4122-BB40-4E2D6870C5F8}"/>
              </a:ext>
            </a:extLst>
          </p:cNvPr>
          <p:cNvSpPr/>
          <p:nvPr/>
        </p:nvSpPr>
        <p:spPr>
          <a:xfrm>
            <a:off x="8532440" y="38364"/>
            <a:ext cx="611560" cy="325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0512482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7745</TotalTime>
  <Words>590</Words>
  <Application>Microsoft Office PowerPoint</Application>
  <PresentationFormat>Экран (4:3)</PresentationFormat>
  <Paragraphs>284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Schoolbook</vt:lpstr>
      <vt:lpstr>Times New Roman</vt:lpstr>
      <vt:lpstr>Times New Roman Cyr</vt:lpstr>
      <vt:lpstr>Тема Office</vt:lpstr>
      <vt:lpstr> ИТОГИ  ИСПОЛНЕНИЯ БЮДЖЕТА СЛОНИМСКОГО РАЙОНА   1 полугодие 2023 года  </vt:lpstr>
      <vt:lpstr>Выполнение плана по основным доходным  источникам</vt:lpstr>
      <vt:lpstr>Выполнение плана по неналоговым доходам </vt:lpstr>
      <vt:lpstr>Структура расходов бюджета Слонимского района </vt:lpstr>
      <vt:lpstr>Расходы по первоочередным статьям бюджета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Petliska</dc:creator>
  <cp:lastModifiedBy>Виноградова Ирина Петровна</cp:lastModifiedBy>
  <cp:revision>583</cp:revision>
  <cp:lastPrinted>2021-04-26T12:24:56Z</cp:lastPrinted>
  <dcterms:created xsi:type="dcterms:W3CDTF">2017-02-22T13:55:27Z</dcterms:created>
  <dcterms:modified xsi:type="dcterms:W3CDTF">2023-07-28T12:48:33Z</dcterms:modified>
</cp:coreProperties>
</file>