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7" r:id="rId4"/>
    <p:sldId id="257" r:id="rId5"/>
    <p:sldId id="278" r:id="rId6"/>
    <p:sldId id="276" r:id="rId7"/>
    <p:sldId id="258" r:id="rId8"/>
    <p:sldId id="279" r:id="rId9"/>
    <p:sldId id="28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B4671-A21F-41DA-BFE8-A20FD1391E68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640960" cy="14700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итогах работы сельскохозяйственных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Слонимского района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январь-июнь 2018 года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96944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Информация о производстве валовой продукции за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январь-июнь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года, тыс.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700586"/>
              </p:ext>
            </p:extLst>
          </p:nvPr>
        </p:nvGraphicFramePr>
        <p:xfrm>
          <a:off x="179512" y="1401713"/>
          <a:ext cx="8784978" cy="5205165"/>
        </p:xfrm>
        <a:graphic>
          <a:graphicData uri="http://schemas.openxmlformats.org/drawingml/2006/table">
            <a:tbl>
              <a:tblPr/>
              <a:tblGrid>
                <a:gridCol w="3571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2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26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45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начала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Январь-июнь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Январь-июнь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% к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Задание на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полугодие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+,- к заданию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55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КСУП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"Мижевичи"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1729,9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91,0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109,0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55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КСУП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Драпово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3391,7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55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КСУП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"Дружба-Агро"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55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КСУП «Им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Дзержинского»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3356,2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55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КСУП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"Василевичи"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55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КСУП «Им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Суворова»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2846,9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710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Филиал  "Павлово-Агро" ОАО "Слонимский мясокомбинат"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2340,7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55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КСУП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Деревновский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355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ОАО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Сеньковщина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3919,9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4116,4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55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РУСП  "Новодевятковичи"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355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РУСП "Победитель"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03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ОАО "Птицефабрика Слонимская"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67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ИООО «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Белдан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5462,0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144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 по району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25550,5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31783,5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695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без ИООО «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Белдан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25550,5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26321,5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0228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10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13213"/>
              </p:ext>
            </p:extLst>
          </p:nvPr>
        </p:nvGraphicFramePr>
        <p:xfrm>
          <a:off x="179512" y="476672"/>
          <a:ext cx="8784976" cy="5832653"/>
        </p:xfrm>
        <a:graphic>
          <a:graphicData uri="http://schemas.openxmlformats.org/drawingml/2006/table">
            <a:tbl>
              <a:tblPr/>
              <a:tblGrid>
                <a:gridCol w="2207590">
                  <a:extLst>
                    <a:ext uri="{9D8B030D-6E8A-4147-A177-3AD203B41FA5}">
                      <a16:colId xmlns:a16="http://schemas.microsoft.com/office/drawing/2014/main" val="2396934207"/>
                    </a:ext>
                  </a:extLst>
                </a:gridCol>
                <a:gridCol w="985473">
                  <a:extLst>
                    <a:ext uri="{9D8B030D-6E8A-4147-A177-3AD203B41FA5}">
                      <a16:colId xmlns:a16="http://schemas.microsoft.com/office/drawing/2014/main" val="2562554704"/>
                    </a:ext>
                  </a:extLst>
                </a:gridCol>
                <a:gridCol w="982232">
                  <a:extLst>
                    <a:ext uri="{9D8B030D-6E8A-4147-A177-3AD203B41FA5}">
                      <a16:colId xmlns:a16="http://schemas.microsoft.com/office/drawing/2014/main" val="3438159329"/>
                    </a:ext>
                  </a:extLst>
                </a:gridCol>
                <a:gridCol w="1076240">
                  <a:extLst>
                    <a:ext uri="{9D8B030D-6E8A-4147-A177-3AD203B41FA5}">
                      <a16:colId xmlns:a16="http://schemas.microsoft.com/office/drawing/2014/main" val="3492935024"/>
                    </a:ext>
                  </a:extLst>
                </a:gridCol>
                <a:gridCol w="1154042">
                  <a:extLst>
                    <a:ext uri="{9D8B030D-6E8A-4147-A177-3AD203B41FA5}">
                      <a16:colId xmlns:a16="http://schemas.microsoft.com/office/drawing/2014/main" val="261588321"/>
                    </a:ext>
                  </a:extLst>
                </a:gridCol>
                <a:gridCol w="1192941">
                  <a:extLst>
                    <a:ext uri="{9D8B030D-6E8A-4147-A177-3AD203B41FA5}">
                      <a16:colId xmlns:a16="http://schemas.microsoft.com/office/drawing/2014/main" val="1951734141"/>
                    </a:ext>
                  </a:extLst>
                </a:gridCol>
                <a:gridCol w="1186458">
                  <a:extLst>
                    <a:ext uri="{9D8B030D-6E8A-4147-A177-3AD203B41FA5}">
                      <a16:colId xmlns:a16="http://schemas.microsoft.com/office/drawing/2014/main" val="2934420857"/>
                    </a:ext>
                  </a:extLst>
                </a:gridCol>
              </a:tblGrid>
              <a:tr h="48868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effectLst/>
                          <a:latin typeface="Times New Roman" panose="02020603050405020304" pitchFamily="18" charset="0"/>
                        </a:rPr>
                        <a:t>Информация о заготовке травяных кормов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860936"/>
                  </a:ext>
                </a:extLst>
              </a:tr>
              <a:tr h="511699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Наименование хозяйств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Заготовка кормов из трав на 01.07.2018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977802"/>
                  </a:ext>
                </a:extLst>
              </a:tr>
              <a:tr h="5681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Заготовлено кормов из трав,                тонн к.ед.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Заготовлено в расчете на условную голову скота (без свиней и птицы), ц.к.ед.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307814"/>
                  </a:ext>
                </a:extLst>
              </a:tr>
              <a:tr h="6091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2017 г.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2018 г.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% к 01.07.2017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2017 г.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2018 г.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+,- к 01.07.2017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543713"/>
                  </a:ext>
                </a:extLst>
              </a:tr>
              <a:tr h="304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КСУП "Мижевичи"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1826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1595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87,3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6,4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6,0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-0,4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0435120"/>
                  </a:ext>
                </a:extLst>
              </a:tr>
              <a:tr h="304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КСУП "Драпово"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2363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1323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56,0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10,6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5,6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-5,0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950281"/>
                  </a:ext>
                </a:extLst>
              </a:tr>
              <a:tr h="304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КСУП "Дружба-Агро"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1602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1210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75,5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8,0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5,9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-2,1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4201792"/>
                  </a:ext>
                </a:extLst>
              </a:tr>
              <a:tr h="304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КСУП им. Дзержинского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1566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1543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98,5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4,4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4,2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-0,2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360205"/>
                  </a:ext>
                </a:extLst>
              </a:tr>
              <a:tr h="304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КСУП "Василевичи"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1005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868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86,4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6,8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6,0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-0,8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243989"/>
                  </a:ext>
                </a:extLst>
              </a:tr>
              <a:tr h="304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КСУП им. Суворова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1764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1643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93,1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8,4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7,9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-0,5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845506"/>
                  </a:ext>
                </a:extLst>
              </a:tr>
              <a:tr h="304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Ф-л "Павлово-Агро"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733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1090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148,7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4,8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1,3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5309127"/>
                  </a:ext>
                </a:extLst>
              </a:tr>
              <a:tr h="304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КСУП "Деревновский"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973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1464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150,5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6,9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10,4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91458"/>
                  </a:ext>
                </a:extLst>
              </a:tr>
              <a:tr h="304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ОАО "Сеньковщина"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2229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1957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87,8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4,3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3,7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-0,6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15525"/>
                  </a:ext>
                </a:extLst>
              </a:tr>
              <a:tr h="304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РУСП "Новодевятковичи"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562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303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53,9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2,6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-1,1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2145643"/>
                  </a:ext>
                </a:extLst>
              </a:tr>
              <a:tr h="304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РУСП "Победитель"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1043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824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79,0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5,9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4,7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-1,2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578410"/>
                  </a:ext>
                </a:extLst>
              </a:tr>
              <a:tr h="304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15840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14111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89,1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5,9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</a:rPr>
                        <a:t>5,2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-0,7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0820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71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6540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Информация о производстве молока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 январь-июнь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года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264764"/>
              </p:ext>
            </p:extLst>
          </p:nvPr>
        </p:nvGraphicFramePr>
        <p:xfrm>
          <a:off x="179510" y="1412786"/>
          <a:ext cx="8784977" cy="5256573"/>
        </p:xfrm>
        <a:graphic>
          <a:graphicData uri="http://schemas.openxmlformats.org/drawingml/2006/table">
            <a:tbl>
              <a:tblPr/>
              <a:tblGrid>
                <a:gridCol w="1440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59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28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17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57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93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333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030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30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907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КСУП, РУСП  и других организаций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молока с начала года всего , тонн</a:t>
                      </a: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 ч за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июнь, </a:t>
                      </a:r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Удой на корову с начала года, кг</a:t>
                      </a: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 ч за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июнь, </a:t>
                      </a:r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</a:t>
                      </a: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7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 к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 к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+,- к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+,- к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0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"Мижевичи"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2153,6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1766,4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-274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00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"Драпово"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2137,4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2311,2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+129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00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"Дружба-Агро"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1377,9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1426,4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+107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+62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00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«Им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Дзержинского»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3355,8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3732,3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688,2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+127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00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"Василевичи"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1177,8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1124,4</a:t>
                      </a:r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00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«Им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Суворова»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2137,0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2309,7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+111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00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"Павлово-Агро"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1994,9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2315,1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+337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+109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00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12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Деревновский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1312,1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1786,4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+512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00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12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Сеньковщина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2939,0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3369,7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537,1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614,2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+160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00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"Новодевятковичи"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1355,1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1114,4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00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"Победитель"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1399,8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1721,4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+297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+90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109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21340,4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22977,4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3792,2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4221,3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111,3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+131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+36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815209"/>
              </p:ext>
            </p:extLst>
          </p:nvPr>
        </p:nvGraphicFramePr>
        <p:xfrm>
          <a:off x="179512" y="1484769"/>
          <a:ext cx="8856983" cy="5112582"/>
        </p:xfrm>
        <a:graphic>
          <a:graphicData uri="http://schemas.openxmlformats.org/drawingml/2006/table">
            <a:tbl>
              <a:tblPr/>
              <a:tblGrid>
                <a:gridCol w="923885">
                  <a:extLst>
                    <a:ext uri="{9D8B030D-6E8A-4147-A177-3AD203B41FA5}">
                      <a16:colId xmlns:a16="http://schemas.microsoft.com/office/drawing/2014/main" val="2000764618"/>
                    </a:ext>
                  </a:extLst>
                </a:gridCol>
                <a:gridCol w="619003">
                  <a:extLst>
                    <a:ext uri="{9D8B030D-6E8A-4147-A177-3AD203B41FA5}">
                      <a16:colId xmlns:a16="http://schemas.microsoft.com/office/drawing/2014/main" val="749321137"/>
                    </a:ext>
                  </a:extLst>
                </a:gridCol>
                <a:gridCol w="498899">
                  <a:extLst>
                    <a:ext uri="{9D8B030D-6E8A-4147-A177-3AD203B41FA5}">
                      <a16:colId xmlns:a16="http://schemas.microsoft.com/office/drawing/2014/main" val="178178989"/>
                    </a:ext>
                  </a:extLst>
                </a:gridCol>
                <a:gridCol w="480421">
                  <a:extLst>
                    <a:ext uri="{9D8B030D-6E8A-4147-A177-3AD203B41FA5}">
                      <a16:colId xmlns:a16="http://schemas.microsoft.com/office/drawing/2014/main" val="163783186"/>
                    </a:ext>
                  </a:extLst>
                </a:gridCol>
                <a:gridCol w="480421">
                  <a:extLst>
                    <a:ext uri="{9D8B030D-6E8A-4147-A177-3AD203B41FA5}">
                      <a16:colId xmlns:a16="http://schemas.microsoft.com/office/drawing/2014/main" val="3801194042"/>
                    </a:ext>
                  </a:extLst>
                </a:gridCol>
                <a:gridCol w="677516">
                  <a:extLst>
                    <a:ext uri="{9D8B030D-6E8A-4147-A177-3AD203B41FA5}">
                      <a16:colId xmlns:a16="http://schemas.microsoft.com/office/drawing/2014/main" val="2168925717"/>
                    </a:ext>
                  </a:extLst>
                </a:gridCol>
                <a:gridCol w="677516">
                  <a:extLst>
                    <a:ext uri="{9D8B030D-6E8A-4147-A177-3AD203B41FA5}">
                      <a16:colId xmlns:a16="http://schemas.microsoft.com/office/drawing/2014/main" val="1558905256"/>
                    </a:ext>
                  </a:extLst>
                </a:gridCol>
                <a:gridCol w="480421">
                  <a:extLst>
                    <a:ext uri="{9D8B030D-6E8A-4147-A177-3AD203B41FA5}">
                      <a16:colId xmlns:a16="http://schemas.microsoft.com/office/drawing/2014/main" val="1704648634"/>
                    </a:ext>
                  </a:extLst>
                </a:gridCol>
                <a:gridCol w="480421">
                  <a:extLst>
                    <a:ext uri="{9D8B030D-6E8A-4147-A177-3AD203B41FA5}">
                      <a16:colId xmlns:a16="http://schemas.microsoft.com/office/drawing/2014/main" val="1561643527"/>
                    </a:ext>
                  </a:extLst>
                </a:gridCol>
                <a:gridCol w="480421">
                  <a:extLst>
                    <a:ext uri="{9D8B030D-6E8A-4147-A177-3AD203B41FA5}">
                      <a16:colId xmlns:a16="http://schemas.microsoft.com/office/drawing/2014/main" val="1953337147"/>
                    </a:ext>
                  </a:extLst>
                </a:gridCol>
                <a:gridCol w="480421">
                  <a:extLst>
                    <a:ext uri="{9D8B030D-6E8A-4147-A177-3AD203B41FA5}">
                      <a16:colId xmlns:a16="http://schemas.microsoft.com/office/drawing/2014/main" val="3660915074"/>
                    </a:ext>
                  </a:extLst>
                </a:gridCol>
                <a:gridCol w="471181">
                  <a:extLst>
                    <a:ext uri="{9D8B030D-6E8A-4147-A177-3AD203B41FA5}">
                      <a16:colId xmlns:a16="http://schemas.microsoft.com/office/drawing/2014/main" val="3244439437"/>
                    </a:ext>
                  </a:extLst>
                </a:gridCol>
                <a:gridCol w="434226">
                  <a:extLst>
                    <a:ext uri="{9D8B030D-6E8A-4147-A177-3AD203B41FA5}">
                      <a16:colId xmlns:a16="http://schemas.microsoft.com/office/drawing/2014/main" val="3722525731"/>
                    </a:ext>
                  </a:extLst>
                </a:gridCol>
                <a:gridCol w="443465">
                  <a:extLst>
                    <a:ext uri="{9D8B030D-6E8A-4147-A177-3AD203B41FA5}">
                      <a16:colId xmlns:a16="http://schemas.microsoft.com/office/drawing/2014/main" val="397060810"/>
                    </a:ext>
                  </a:extLst>
                </a:gridCol>
                <a:gridCol w="434226">
                  <a:extLst>
                    <a:ext uri="{9D8B030D-6E8A-4147-A177-3AD203B41FA5}">
                      <a16:colId xmlns:a16="http://schemas.microsoft.com/office/drawing/2014/main" val="3899447681"/>
                    </a:ext>
                  </a:extLst>
                </a:gridCol>
                <a:gridCol w="424986">
                  <a:extLst>
                    <a:ext uri="{9D8B030D-6E8A-4147-A177-3AD203B41FA5}">
                      <a16:colId xmlns:a16="http://schemas.microsoft.com/office/drawing/2014/main" val="3354832453"/>
                    </a:ext>
                  </a:extLst>
                </a:gridCol>
                <a:gridCol w="369554">
                  <a:extLst>
                    <a:ext uri="{9D8B030D-6E8A-4147-A177-3AD203B41FA5}">
                      <a16:colId xmlns:a16="http://schemas.microsoft.com/office/drawing/2014/main" val="244601881"/>
                    </a:ext>
                  </a:extLst>
                </a:gridCol>
              </a:tblGrid>
              <a:tr h="333560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Наименование организаций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Всего реализовано в зачетном весе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Сорт экстра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Высший сорт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Первый сорт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Возвращено молока, </a:t>
                      </a:r>
                      <a:r>
                        <a:rPr lang="ru-RU" sz="9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тонн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Жирность,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Белок,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424878"/>
                  </a:ext>
                </a:extLst>
              </a:tr>
              <a:tr h="12735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тонн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% к реализованному молоку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 %    (+,-) к 2017 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тонн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% к реализованному молоку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%    (+,-) к 2017 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тонн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% к реализованному молоку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%       (+,-) к 2017 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757975"/>
                  </a:ext>
                </a:extLst>
              </a:tr>
              <a:tr h="272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Мижевичи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1426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428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998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70,0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-3,0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56,0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14,7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3,61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3,04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670898"/>
                  </a:ext>
                </a:extLst>
              </a:tr>
              <a:tr h="272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Драпово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1996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7,0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861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43,1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-23,1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995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49,8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19,7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3,61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700606"/>
                  </a:ext>
                </a:extLst>
              </a:tr>
              <a:tr h="272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Дружба-Агро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1190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-0,6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1081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90,8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9,2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-16,9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18,2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4,1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421324"/>
                  </a:ext>
                </a:extLst>
              </a:tr>
              <a:tr h="3881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Им. Дзержинского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3275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1817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55,5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27,8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947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28,9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-15,5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511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-12,3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15,7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757445"/>
                  </a:ext>
                </a:extLst>
              </a:tr>
              <a:tr h="272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Василевичи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1024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619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60,4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52,5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405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39,6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-52,5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36,5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6,1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3,04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374784"/>
                  </a:ext>
                </a:extLst>
              </a:tr>
              <a:tr h="272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Им. Суворова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2129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530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24,9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9,1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1223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57,4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17,7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-10,5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4,1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3823418"/>
                  </a:ext>
                </a:extLst>
              </a:tr>
              <a:tr h="272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Павлово-Агро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2100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1643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78,2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78,0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457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21,8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-62,3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-15,7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8,0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3,61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159814"/>
                  </a:ext>
                </a:extLst>
              </a:tr>
              <a:tr h="272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Деревновский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1533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542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35,4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7,1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991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64,6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-7,1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26,4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19,9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3,48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740426"/>
                  </a:ext>
                </a:extLst>
              </a:tr>
              <a:tr h="272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Сеньковщина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2956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-3,9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2276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77,0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5,3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564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19,1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-9,2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36,3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10,7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4,06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773617"/>
                  </a:ext>
                </a:extLst>
              </a:tr>
              <a:tr h="3881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Новодевятковичи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871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509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58,4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52,4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41,6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-52,4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38,0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3,54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3,02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366901"/>
                  </a:ext>
                </a:extLst>
              </a:tr>
              <a:tr h="272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Победитель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1550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-13,5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1468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94,7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34,7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5,3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-21,2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11,9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3,06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665182"/>
                  </a:ext>
                </a:extLst>
              </a:tr>
              <a:tr h="272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20050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4246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10411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51,9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-1,6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imes New Roman" panose="02020603050405020304" pitchFamily="18" charset="0"/>
                        </a:rPr>
                        <a:t>5393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26,9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-11,7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286,5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66,4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3,65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3,05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3,07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79758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7" y="620688"/>
            <a:ext cx="84249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>
                <a:latin typeface="Times New Roman" panose="02020603050405020304" pitchFamily="18" charset="0"/>
              </a:rPr>
              <a:t>Информация по качеству молока за январь-июнь 2018 года реализуемого на ОАО «Щучинский МСЗ»</a:t>
            </a:r>
            <a:r>
              <a:rPr lang="ru-RU" sz="240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166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502914" y="-459432"/>
            <a:ext cx="8101529" cy="7200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697205"/>
              </p:ext>
            </p:extLst>
          </p:nvPr>
        </p:nvGraphicFramePr>
        <p:xfrm>
          <a:off x="107507" y="1052736"/>
          <a:ext cx="8928986" cy="5842109"/>
        </p:xfrm>
        <a:graphic>
          <a:graphicData uri="http://schemas.openxmlformats.org/drawingml/2006/table">
            <a:tbl>
              <a:tblPr/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09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2316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0278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КСУП, </a:t>
                      </a:r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РУСП и других хозяйств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Продукция выращивания,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всего,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тонн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Продукция выращивания, тонн</a:t>
                      </a: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скота и птицы на убой (в живом весе), тонн</a:t>
                      </a: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8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КРС</a:t>
                      </a: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Свиней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9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% к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% к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% к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% к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"Мижевичи"</a:t>
                      </a: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155,1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152,6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155,1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152,6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153,3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Драпово</a:t>
                      </a: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646,7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492,6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167,1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119,4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479,6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373,2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709,2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446,6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"Дружба-Агро"</a:t>
                      </a: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141,9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165,4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141,9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165,4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им. Дзержинского</a:t>
                      </a: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400,5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391,1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400,5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391,1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325,5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354,3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"Василевичи"</a:t>
                      </a: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им. Суворова</a:t>
                      </a: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499,0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499,2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349,0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345,2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464,9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499,4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"Павлово-Агро"</a:t>
                      </a: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323,0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350,7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323,0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350,7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331,1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299,8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"Деревновский"</a:t>
                      </a: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149,3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149,3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198,2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Сеньковщина</a:t>
                      </a: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881,9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866,1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881,9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866,1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892,6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1068,5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119,7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"Новодевятковичи"</a:t>
                      </a: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202,4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202,4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"Победитель"</a:t>
                      </a: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120,2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Ф-л ИООО«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Белдан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1905,7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1905,7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2319,8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Птицефабрика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9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3360,7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5166,2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153,7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2426,8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2511,0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103,5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828,6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2624,1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316,7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3331,2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5599,6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168,1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9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без ИООО «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Белдан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3360,7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3260,5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2426,8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2511,0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103,5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828,6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718,4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3331,2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3279,8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997057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Информация о производстве и реализации продукции животноводства за январь-июнь 2018 года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1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529544"/>
              </p:ext>
            </p:extLst>
          </p:nvPr>
        </p:nvGraphicFramePr>
        <p:xfrm>
          <a:off x="107505" y="188638"/>
          <a:ext cx="9025680" cy="6669362"/>
        </p:xfrm>
        <a:graphic>
          <a:graphicData uri="http://schemas.openxmlformats.org/drawingml/2006/table">
            <a:tbl>
              <a:tblPr/>
              <a:tblGrid>
                <a:gridCol w="1376640">
                  <a:extLst>
                    <a:ext uri="{9D8B030D-6E8A-4147-A177-3AD203B41FA5}">
                      <a16:colId xmlns:a16="http://schemas.microsoft.com/office/drawing/2014/main" val="3043954902"/>
                    </a:ext>
                  </a:extLst>
                </a:gridCol>
                <a:gridCol w="427875">
                  <a:extLst>
                    <a:ext uri="{9D8B030D-6E8A-4147-A177-3AD203B41FA5}">
                      <a16:colId xmlns:a16="http://schemas.microsoft.com/office/drawing/2014/main" val="1090528448"/>
                    </a:ext>
                  </a:extLst>
                </a:gridCol>
                <a:gridCol w="437178">
                  <a:extLst>
                    <a:ext uri="{9D8B030D-6E8A-4147-A177-3AD203B41FA5}">
                      <a16:colId xmlns:a16="http://schemas.microsoft.com/office/drawing/2014/main" val="2844329182"/>
                    </a:ext>
                  </a:extLst>
                </a:gridCol>
                <a:gridCol w="418573">
                  <a:extLst>
                    <a:ext uri="{9D8B030D-6E8A-4147-A177-3AD203B41FA5}">
                      <a16:colId xmlns:a16="http://schemas.microsoft.com/office/drawing/2014/main" val="1306667544"/>
                    </a:ext>
                  </a:extLst>
                </a:gridCol>
                <a:gridCol w="427875">
                  <a:extLst>
                    <a:ext uri="{9D8B030D-6E8A-4147-A177-3AD203B41FA5}">
                      <a16:colId xmlns:a16="http://schemas.microsoft.com/office/drawing/2014/main" val="2788726317"/>
                    </a:ext>
                  </a:extLst>
                </a:gridCol>
                <a:gridCol w="418573">
                  <a:extLst>
                    <a:ext uri="{9D8B030D-6E8A-4147-A177-3AD203B41FA5}">
                      <a16:colId xmlns:a16="http://schemas.microsoft.com/office/drawing/2014/main" val="2930577657"/>
                    </a:ext>
                  </a:extLst>
                </a:gridCol>
                <a:gridCol w="409271">
                  <a:extLst>
                    <a:ext uri="{9D8B030D-6E8A-4147-A177-3AD203B41FA5}">
                      <a16:colId xmlns:a16="http://schemas.microsoft.com/office/drawing/2014/main" val="2631751946"/>
                    </a:ext>
                  </a:extLst>
                </a:gridCol>
                <a:gridCol w="427875">
                  <a:extLst>
                    <a:ext uri="{9D8B030D-6E8A-4147-A177-3AD203B41FA5}">
                      <a16:colId xmlns:a16="http://schemas.microsoft.com/office/drawing/2014/main" val="3549676795"/>
                    </a:ext>
                  </a:extLst>
                </a:gridCol>
                <a:gridCol w="418573">
                  <a:extLst>
                    <a:ext uri="{9D8B030D-6E8A-4147-A177-3AD203B41FA5}">
                      <a16:colId xmlns:a16="http://schemas.microsoft.com/office/drawing/2014/main" val="3601591970"/>
                    </a:ext>
                  </a:extLst>
                </a:gridCol>
                <a:gridCol w="409271">
                  <a:extLst>
                    <a:ext uri="{9D8B030D-6E8A-4147-A177-3AD203B41FA5}">
                      <a16:colId xmlns:a16="http://schemas.microsoft.com/office/drawing/2014/main" val="826681137"/>
                    </a:ext>
                  </a:extLst>
                </a:gridCol>
                <a:gridCol w="409271">
                  <a:extLst>
                    <a:ext uri="{9D8B030D-6E8A-4147-A177-3AD203B41FA5}">
                      <a16:colId xmlns:a16="http://schemas.microsoft.com/office/drawing/2014/main" val="839134149"/>
                    </a:ext>
                  </a:extLst>
                </a:gridCol>
                <a:gridCol w="471284">
                  <a:extLst>
                    <a:ext uri="{9D8B030D-6E8A-4147-A177-3AD203B41FA5}">
                      <a16:colId xmlns:a16="http://schemas.microsoft.com/office/drawing/2014/main" val="3477258991"/>
                    </a:ext>
                  </a:extLst>
                </a:gridCol>
                <a:gridCol w="474383">
                  <a:extLst>
                    <a:ext uri="{9D8B030D-6E8A-4147-A177-3AD203B41FA5}">
                      <a16:colId xmlns:a16="http://schemas.microsoft.com/office/drawing/2014/main" val="4038471963"/>
                    </a:ext>
                  </a:extLst>
                </a:gridCol>
                <a:gridCol w="418573">
                  <a:extLst>
                    <a:ext uri="{9D8B030D-6E8A-4147-A177-3AD203B41FA5}">
                      <a16:colId xmlns:a16="http://schemas.microsoft.com/office/drawing/2014/main" val="1561505817"/>
                    </a:ext>
                  </a:extLst>
                </a:gridCol>
                <a:gridCol w="421674">
                  <a:extLst>
                    <a:ext uri="{9D8B030D-6E8A-4147-A177-3AD203B41FA5}">
                      <a16:colId xmlns:a16="http://schemas.microsoft.com/office/drawing/2014/main" val="3195084267"/>
                    </a:ext>
                  </a:extLst>
                </a:gridCol>
                <a:gridCol w="418573">
                  <a:extLst>
                    <a:ext uri="{9D8B030D-6E8A-4147-A177-3AD203B41FA5}">
                      <a16:colId xmlns:a16="http://schemas.microsoft.com/office/drawing/2014/main" val="969316744"/>
                    </a:ext>
                  </a:extLst>
                </a:gridCol>
                <a:gridCol w="399971">
                  <a:extLst>
                    <a:ext uri="{9D8B030D-6E8A-4147-A177-3AD203B41FA5}">
                      <a16:colId xmlns:a16="http://schemas.microsoft.com/office/drawing/2014/main" val="2188305251"/>
                    </a:ext>
                  </a:extLst>
                </a:gridCol>
                <a:gridCol w="421674">
                  <a:extLst>
                    <a:ext uri="{9D8B030D-6E8A-4147-A177-3AD203B41FA5}">
                      <a16:colId xmlns:a16="http://schemas.microsoft.com/office/drawing/2014/main" val="329294142"/>
                    </a:ext>
                  </a:extLst>
                </a:gridCol>
                <a:gridCol w="418573">
                  <a:extLst>
                    <a:ext uri="{9D8B030D-6E8A-4147-A177-3AD203B41FA5}">
                      <a16:colId xmlns:a16="http://schemas.microsoft.com/office/drawing/2014/main" val="3142137500"/>
                    </a:ext>
                  </a:extLst>
                </a:gridCol>
              </a:tblGrid>
              <a:tr h="743061"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Среднесуточный</a:t>
                      </a:r>
                      <a:r>
                        <a:rPr lang="ru-RU" sz="24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привес, п</a:t>
                      </a:r>
                      <a:r>
                        <a:rPr lang="ru-RU" sz="2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риплод </a:t>
                      </a:r>
                      <a:r>
                        <a:rPr lang="ru-RU" sz="2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падёж крупного рогатого скота и свиней за </a:t>
                      </a:r>
                      <a:r>
                        <a:rPr lang="ru-RU" sz="2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январь-июнь </a:t>
                      </a:r>
                      <a:r>
                        <a:rPr lang="ru-RU" sz="2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</a:p>
                  </a:txBody>
                  <a:tcPr marL="8502" marR="8502" marT="85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849029"/>
                  </a:ext>
                </a:extLst>
              </a:tr>
              <a:tr h="10514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КСУП, РУСП и других хозяйств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50" b="1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Среднесуточн</a:t>
                      </a:r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привес КРС, грамм</a:t>
                      </a:r>
                      <a:endParaRPr lang="ru-RU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50" b="1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Среднесуточн</a:t>
                      </a:r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привес</a:t>
                      </a:r>
                      <a:r>
                        <a:rPr lang="ru-RU" sz="135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свиньи, грамм</a:t>
                      </a:r>
                      <a:endParaRPr lang="ru-RU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Приплод КРС, гол.</a:t>
                      </a:r>
                      <a:endParaRPr lang="ru-RU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Приплод свиньи, гол</a:t>
                      </a:r>
                      <a:endParaRPr lang="ru-RU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Падеж </a:t>
                      </a:r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КРС, </a:t>
                      </a:r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</a:t>
                      </a:r>
                      <a:r>
                        <a:rPr lang="ru-RU" sz="13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Падеж свиньи, гол.</a:t>
                      </a:r>
                      <a:endParaRPr lang="ru-RU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417148"/>
                  </a:ext>
                </a:extLst>
              </a:tr>
              <a:tr h="8567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2018+,- к 2017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2018+,- к 2017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2018+,- к 2017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2018+,- к 2017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2018+,- к 2017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2018+,- </a:t>
                      </a:r>
                      <a:r>
                        <a:rPr lang="ru-RU" sz="13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</a:t>
                      </a:r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5381261"/>
                  </a:ext>
                </a:extLst>
              </a:tr>
              <a:tr h="2855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"Мижевичи"</a:t>
                      </a: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379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+36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709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332039"/>
                  </a:ext>
                </a:extLst>
              </a:tr>
              <a:tr h="2855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12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Драпово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519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-166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520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-38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5028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3366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-1662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-119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431527"/>
                  </a:ext>
                </a:extLst>
              </a:tr>
              <a:tr h="2855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"Дружба-Агро"</a:t>
                      </a: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494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+179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-67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-46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670660"/>
                  </a:ext>
                </a:extLst>
              </a:tr>
              <a:tr h="2855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 Дзержинского</a:t>
                      </a: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629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-19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950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895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-55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+9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019255"/>
                  </a:ext>
                </a:extLst>
              </a:tr>
              <a:tr h="2855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"Василевичи"</a:t>
                      </a: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361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+65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+16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+6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00960"/>
                  </a:ext>
                </a:extLst>
              </a:tr>
              <a:tr h="2855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Суворова</a:t>
                      </a: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543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543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485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+27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+65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3139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2793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-346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-30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295628"/>
                  </a:ext>
                </a:extLst>
              </a:tr>
              <a:tr h="2855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"Павлово-Агро"</a:t>
                      </a: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784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812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+28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472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-28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066800"/>
                  </a:ext>
                </a:extLst>
              </a:tr>
              <a:tr h="2855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"Деревновский"</a:t>
                      </a: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495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+177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+42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805926"/>
                  </a:ext>
                </a:extLst>
              </a:tr>
              <a:tr h="2855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"Сеньковщина"</a:t>
                      </a: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741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-35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609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670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+61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+16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8767725"/>
                  </a:ext>
                </a:extLst>
              </a:tr>
              <a:tr h="2855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"Новодевятковичи"</a:t>
                      </a: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+185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567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-67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+12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080659"/>
                  </a:ext>
                </a:extLst>
              </a:tr>
              <a:tr h="2855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"Победитель"</a:t>
                      </a: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398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+13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179902"/>
                  </a:ext>
                </a:extLst>
              </a:tr>
              <a:tr h="2855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ф-л ИООО "Белдан"</a:t>
                      </a: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812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+812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2115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+2115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+458</a:t>
                      </a:r>
                      <a:endParaRPr lang="en-US" sz="13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978011"/>
                  </a:ext>
                </a:extLst>
              </a:tr>
              <a:tr h="215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556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+19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+245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6021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5964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-57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8167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8274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+107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708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1017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+309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317607"/>
                  </a:ext>
                </a:extLst>
              </a:tr>
              <a:tr h="3757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без ИООО «</a:t>
                      </a:r>
                      <a:r>
                        <a:rPr lang="ru-RU" sz="1200" b="1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Белдан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556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+19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+13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6021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5964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-57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8167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6159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-2008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708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-149</a:t>
                      </a:r>
                      <a:endParaRPr lang="en-US" sz="13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2" marR="8502" marT="8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971232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77795"/>
              </p:ext>
            </p:extLst>
          </p:nvPr>
        </p:nvGraphicFramePr>
        <p:xfrm>
          <a:off x="395537" y="332661"/>
          <a:ext cx="8352925" cy="6336310"/>
        </p:xfrm>
        <a:graphic>
          <a:graphicData uri="http://schemas.openxmlformats.org/drawingml/2006/table">
            <a:tbl>
              <a:tblPr/>
              <a:tblGrid>
                <a:gridCol w="1416942">
                  <a:extLst>
                    <a:ext uri="{9D8B030D-6E8A-4147-A177-3AD203B41FA5}">
                      <a16:colId xmlns:a16="http://schemas.microsoft.com/office/drawing/2014/main" val="416136567"/>
                    </a:ext>
                  </a:extLst>
                </a:gridCol>
                <a:gridCol w="713879">
                  <a:extLst>
                    <a:ext uri="{9D8B030D-6E8A-4147-A177-3AD203B41FA5}">
                      <a16:colId xmlns:a16="http://schemas.microsoft.com/office/drawing/2014/main" val="1499872180"/>
                    </a:ext>
                  </a:extLst>
                </a:gridCol>
                <a:gridCol w="681431">
                  <a:extLst>
                    <a:ext uri="{9D8B030D-6E8A-4147-A177-3AD203B41FA5}">
                      <a16:colId xmlns:a16="http://schemas.microsoft.com/office/drawing/2014/main" val="236280348"/>
                    </a:ext>
                  </a:extLst>
                </a:gridCol>
                <a:gridCol w="616532">
                  <a:extLst>
                    <a:ext uri="{9D8B030D-6E8A-4147-A177-3AD203B41FA5}">
                      <a16:colId xmlns:a16="http://schemas.microsoft.com/office/drawing/2014/main" val="823633171"/>
                    </a:ext>
                  </a:extLst>
                </a:gridCol>
                <a:gridCol w="616532">
                  <a:extLst>
                    <a:ext uri="{9D8B030D-6E8A-4147-A177-3AD203B41FA5}">
                      <a16:colId xmlns:a16="http://schemas.microsoft.com/office/drawing/2014/main" val="550874402"/>
                    </a:ext>
                  </a:extLst>
                </a:gridCol>
                <a:gridCol w="640868">
                  <a:extLst>
                    <a:ext uri="{9D8B030D-6E8A-4147-A177-3AD203B41FA5}">
                      <a16:colId xmlns:a16="http://schemas.microsoft.com/office/drawing/2014/main" val="413767087"/>
                    </a:ext>
                  </a:extLst>
                </a:gridCol>
                <a:gridCol w="616532">
                  <a:extLst>
                    <a:ext uri="{9D8B030D-6E8A-4147-A177-3AD203B41FA5}">
                      <a16:colId xmlns:a16="http://schemas.microsoft.com/office/drawing/2014/main" val="1694139480"/>
                    </a:ext>
                  </a:extLst>
                </a:gridCol>
                <a:gridCol w="638164">
                  <a:extLst>
                    <a:ext uri="{9D8B030D-6E8A-4147-A177-3AD203B41FA5}">
                      <a16:colId xmlns:a16="http://schemas.microsoft.com/office/drawing/2014/main" val="285321218"/>
                    </a:ext>
                  </a:extLst>
                </a:gridCol>
                <a:gridCol w="638164">
                  <a:extLst>
                    <a:ext uri="{9D8B030D-6E8A-4147-A177-3AD203B41FA5}">
                      <a16:colId xmlns:a16="http://schemas.microsoft.com/office/drawing/2014/main" val="2657374537"/>
                    </a:ext>
                  </a:extLst>
                </a:gridCol>
                <a:gridCol w="562450">
                  <a:extLst>
                    <a:ext uri="{9D8B030D-6E8A-4147-A177-3AD203B41FA5}">
                      <a16:colId xmlns:a16="http://schemas.microsoft.com/office/drawing/2014/main" val="1364221845"/>
                    </a:ext>
                  </a:extLst>
                </a:gridCol>
                <a:gridCol w="594899">
                  <a:extLst>
                    <a:ext uri="{9D8B030D-6E8A-4147-A177-3AD203B41FA5}">
                      <a16:colId xmlns:a16="http://schemas.microsoft.com/office/drawing/2014/main" val="3298294719"/>
                    </a:ext>
                  </a:extLst>
                </a:gridCol>
                <a:gridCol w="616532">
                  <a:extLst>
                    <a:ext uri="{9D8B030D-6E8A-4147-A177-3AD203B41FA5}">
                      <a16:colId xmlns:a16="http://schemas.microsoft.com/office/drawing/2014/main" val="3850231540"/>
                    </a:ext>
                  </a:extLst>
                </a:gridCol>
              </a:tblGrid>
              <a:tr h="711184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Экономическая эффективность сельскохозяйственного производства за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январь-июнь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года по сельскохозяйственным организациям Слонимского района</a:t>
                      </a:r>
                    </a:p>
                  </a:txBody>
                  <a:tcPr marL="7556" marR="7556" marT="7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065622"/>
                  </a:ext>
                </a:extLst>
              </a:tr>
              <a:tr h="14746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КСУП, РУСП и других хозяйств</a:t>
                      </a: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Выручка от реализации продукции,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2018 г.  к 2017 г.</a:t>
                      </a: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Прибыль (убыток) от реализации продукции,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Рентабельность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продаж, 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Чистая прибыль,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Рентабельность, %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540413"/>
                  </a:ext>
                </a:extLst>
              </a:tr>
              <a:tr h="5543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962338"/>
                  </a:ext>
                </a:extLst>
              </a:tr>
              <a:tr h="2510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"Мижевичи"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-261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-3,9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-18,7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-12,1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-15,2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285986"/>
                  </a:ext>
                </a:extLst>
              </a:tr>
              <a:tr h="2510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Драпово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053437"/>
                  </a:ext>
                </a:extLst>
              </a:tr>
              <a:tr h="2510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"Дружба-Агро"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-277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-26,5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-12,7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-25,1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-6,2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532812"/>
                  </a:ext>
                </a:extLst>
              </a:tr>
              <a:tr h="2510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 Дзержинского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872899"/>
                  </a:ext>
                </a:extLst>
              </a:tr>
              <a:tr h="2510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"Василевичи"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-6,7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-242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-28,6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244794"/>
                  </a:ext>
                </a:extLst>
              </a:tr>
              <a:tr h="2510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 Суворова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50621"/>
                  </a:ext>
                </a:extLst>
              </a:tr>
              <a:tr h="2510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"Павлово-Агро"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054423"/>
                  </a:ext>
                </a:extLst>
              </a:tr>
              <a:tr h="2510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"Деревновский"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154,9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-5,1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484057"/>
                  </a:ext>
                </a:extLst>
              </a:tr>
              <a:tr h="2510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"Сеньковщина"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581266"/>
                  </a:ext>
                </a:extLst>
              </a:tr>
              <a:tr h="2510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"Новодевятковичи"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-365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-37,3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-47,5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-582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-388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-46,9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-31,1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968482"/>
                  </a:ext>
                </a:extLst>
              </a:tr>
              <a:tr h="2510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"Победитель"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171,3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-15,4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-13,0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-27,3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-5,2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424934"/>
                  </a:ext>
                </a:extLst>
              </a:tr>
              <a:tr h="3314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"Птицефабрика Слонимская"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-30,1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-742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-3,8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-24,9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835912"/>
                  </a:ext>
                </a:extLst>
              </a:tr>
              <a:tr h="251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 району:</a:t>
                      </a:r>
                    </a:p>
                  </a:txBody>
                  <a:tcPr marL="7556" marR="7556" marT="7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23786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27577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-745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-772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-3,7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960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71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590012"/>
              </p:ext>
            </p:extLst>
          </p:nvPr>
        </p:nvGraphicFramePr>
        <p:xfrm>
          <a:off x="179512" y="991640"/>
          <a:ext cx="8856986" cy="5605895"/>
        </p:xfrm>
        <a:graphic>
          <a:graphicData uri="http://schemas.openxmlformats.org/drawingml/2006/table">
            <a:tbl>
              <a:tblPr/>
              <a:tblGrid>
                <a:gridCol w="1579589">
                  <a:extLst>
                    <a:ext uri="{9D8B030D-6E8A-4147-A177-3AD203B41FA5}">
                      <a16:colId xmlns:a16="http://schemas.microsoft.com/office/drawing/2014/main" val="2678870556"/>
                    </a:ext>
                  </a:extLst>
                </a:gridCol>
                <a:gridCol w="637723">
                  <a:extLst>
                    <a:ext uri="{9D8B030D-6E8A-4147-A177-3AD203B41FA5}">
                      <a16:colId xmlns:a16="http://schemas.microsoft.com/office/drawing/2014/main" val="4204692141"/>
                    </a:ext>
                  </a:extLst>
                </a:gridCol>
                <a:gridCol w="608288">
                  <a:extLst>
                    <a:ext uri="{9D8B030D-6E8A-4147-A177-3AD203B41FA5}">
                      <a16:colId xmlns:a16="http://schemas.microsoft.com/office/drawing/2014/main" val="499459466"/>
                    </a:ext>
                  </a:extLst>
                </a:gridCol>
                <a:gridCol w="627911">
                  <a:extLst>
                    <a:ext uri="{9D8B030D-6E8A-4147-A177-3AD203B41FA5}">
                      <a16:colId xmlns:a16="http://schemas.microsoft.com/office/drawing/2014/main" val="3958676987"/>
                    </a:ext>
                  </a:extLst>
                </a:gridCol>
                <a:gridCol w="627911">
                  <a:extLst>
                    <a:ext uri="{9D8B030D-6E8A-4147-A177-3AD203B41FA5}">
                      <a16:colId xmlns:a16="http://schemas.microsoft.com/office/drawing/2014/main" val="494726632"/>
                    </a:ext>
                  </a:extLst>
                </a:gridCol>
                <a:gridCol w="549423">
                  <a:extLst>
                    <a:ext uri="{9D8B030D-6E8A-4147-A177-3AD203B41FA5}">
                      <a16:colId xmlns:a16="http://schemas.microsoft.com/office/drawing/2014/main" val="1930000870"/>
                    </a:ext>
                  </a:extLst>
                </a:gridCol>
                <a:gridCol w="598479">
                  <a:extLst>
                    <a:ext uri="{9D8B030D-6E8A-4147-A177-3AD203B41FA5}">
                      <a16:colId xmlns:a16="http://schemas.microsoft.com/office/drawing/2014/main" val="1749545432"/>
                    </a:ext>
                  </a:extLst>
                </a:gridCol>
                <a:gridCol w="596026">
                  <a:extLst>
                    <a:ext uri="{9D8B030D-6E8A-4147-A177-3AD203B41FA5}">
                      <a16:colId xmlns:a16="http://schemas.microsoft.com/office/drawing/2014/main" val="3747271801"/>
                    </a:ext>
                  </a:extLst>
                </a:gridCol>
                <a:gridCol w="637723">
                  <a:extLst>
                    <a:ext uri="{9D8B030D-6E8A-4147-A177-3AD203B41FA5}">
                      <a16:colId xmlns:a16="http://schemas.microsoft.com/office/drawing/2014/main" val="671503715"/>
                    </a:ext>
                  </a:extLst>
                </a:gridCol>
                <a:gridCol w="632817">
                  <a:extLst>
                    <a:ext uri="{9D8B030D-6E8A-4147-A177-3AD203B41FA5}">
                      <a16:colId xmlns:a16="http://schemas.microsoft.com/office/drawing/2014/main" val="1614339722"/>
                    </a:ext>
                  </a:extLst>
                </a:gridCol>
                <a:gridCol w="610742">
                  <a:extLst>
                    <a:ext uri="{9D8B030D-6E8A-4147-A177-3AD203B41FA5}">
                      <a16:colId xmlns:a16="http://schemas.microsoft.com/office/drawing/2014/main" val="2366007671"/>
                    </a:ext>
                  </a:extLst>
                </a:gridCol>
                <a:gridCol w="539612">
                  <a:extLst>
                    <a:ext uri="{9D8B030D-6E8A-4147-A177-3AD203B41FA5}">
                      <a16:colId xmlns:a16="http://schemas.microsoft.com/office/drawing/2014/main" val="4012264300"/>
                    </a:ext>
                  </a:extLst>
                </a:gridCol>
                <a:gridCol w="610742">
                  <a:extLst>
                    <a:ext uri="{9D8B030D-6E8A-4147-A177-3AD203B41FA5}">
                      <a16:colId xmlns:a16="http://schemas.microsoft.com/office/drawing/2014/main" val="1349584580"/>
                    </a:ext>
                  </a:extLst>
                </a:gridCol>
              </a:tblGrid>
              <a:tr h="95801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Номинальная начисленная среднемесячная зарплата</a:t>
                      </a: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Выручка от реализации продукции на одного работника, тыс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рублей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Превышение темпа роста </a:t>
                      </a:r>
                      <a:r>
                        <a:rPr lang="ru-RU" sz="12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произв-ти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труда над ростом среднемесячной зарплаты, раз</a:t>
                      </a: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Удельный вес ФЗП с начислениями в выручке за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январь-июнь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2018 г, %</a:t>
                      </a: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795673"/>
                  </a:ext>
                </a:extLst>
              </a:tr>
              <a:tr h="4033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январь-июнь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2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т.ч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июнь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январь-июнь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2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т.ч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июнь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833480"/>
                  </a:ext>
                </a:extLst>
              </a:tr>
              <a:tr h="9303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рублей</a:t>
                      </a: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 роста к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январь-июню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рублей</a:t>
                      </a: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 роста к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июню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 роста к январю 2018</a:t>
                      </a: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 роста к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январь-июню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 роста к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июню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январь-июнь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2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т.ч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июнь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508249"/>
                  </a:ext>
                </a:extLst>
              </a:tr>
              <a:tr h="210093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21" marR="6721" marT="6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648414"/>
                  </a:ext>
                </a:extLst>
              </a:tr>
              <a:tr h="210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"Мижевичи"</a:t>
                      </a:r>
                    </a:p>
                  </a:txBody>
                  <a:tcPr marL="6721" marR="6721" marT="6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438,8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120,8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473,1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108,8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123,5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8,3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98,0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1,5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89,7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0,81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0,82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42,7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946646"/>
                  </a:ext>
                </a:extLst>
              </a:tr>
              <a:tr h="210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КСУП "Драпово"</a:t>
                      </a:r>
                    </a:p>
                  </a:txBody>
                  <a:tcPr marL="6721" marR="6721" marT="6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454,8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122,3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525,4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126,3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135,2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14,6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94,9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81,8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0,78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0,65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25,7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656804"/>
                  </a:ext>
                </a:extLst>
              </a:tr>
              <a:tr h="210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КСУП "Дружба-Агро"</a:t>
                      </a:r>
                    </a:p>
                  </a:txBody>
                  <a:tcPr marL="6721" marR="6721" marT="6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432,2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132,7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476,9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127,1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115,7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11,5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154,2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2,0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195,2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1,16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1,54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32,3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265572"/>
                  </a:ext>
                </a:extLst>
              </a:tr>
              <a:tr h="2522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КСУП "Им.Дзержинского"</a:t>
                      </a:r>
                    </a:p>
                  </a:txBody>
                  <a:tcPr marL="6721" marR="6721" marT="6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582,4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125,2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641,7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125,2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136,1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16,2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131,3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2,7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127,6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1,05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1,02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30,7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521839"/>
                  </a:ext>
                </a:extLst>
              </a:tr>
              <a:tr h="210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КСУП "Василевичи"</a:t>
                      </a:r>
                    </a:p>
                  </a:txBody>
                  <a:tcPr marL="6721" marR="6721" marT="6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368,0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124,7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416,2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128,3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123,8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7,1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113,5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1,1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106,6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0,91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0,83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44,2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345024"/>
                  </a:ext>
                </a:extLst>
              </a:tr>
              <a:tr h="210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КСУП "Им.Суворова"</a:t>
                      </a:r>
                    </a:p>
                  </a:txBody>
                  <a:tcPr marL="6721" marR="6721" marT="6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611,7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129,4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720,1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134,5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148,3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17,4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127,3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125,6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0,98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0,93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28,1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717589"/>
                  </a:ext>
                </a:extLst>
              </a:tr>
              <a:tr h="210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Ф-л "Павлово-Агро"</a:t>
                      </a:r>
                    </a:p>
                  </a:txBody>
                  <a:tcPr marL="6721" marR="6721" marT="6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560,6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115,5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630,4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126,5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133,4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17,4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128,6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2,8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129,9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1,11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1,03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26,3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933481"/>
                  </a:ext>
                </a:extLst>
              </a:tr>
              <a:tr h="210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КСУП "Деревновский"</a:t>
                      </a:r>
                    </a:p>
                  </a:txBody>
                  <a:tcPr marL="6721" marR="6721" marT="6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459,5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136,7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456,2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126,4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97,1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11,3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135,0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101,6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0,99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0,80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32,4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971202"/>
                  </a:ext>
                </a:extLst>
              </a:tr>
              <a:tr h="210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ОАО "Сеньковщина"</a:t>
                      </a:r>
                    </a:p>
                  </a:txBody>
                  <a:tcPr marL="6721" marR="6721" marT="6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594,9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120,5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705,5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124,1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160,0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17,7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121,2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126,8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1,01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1,02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27,4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977829"/>
                  </a:ext>
                </a:extLst>
              </a:tr>
              <a:tr h="389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РУСП "Новодевятковичи"</a:t>
                      </a:r>
                    </a:p>
                  </a:txBody>
                  <a:tcPr marL="6721" marR="6721" marT="6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394,5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141,0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394,3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119,1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112,0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5,5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117,3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0,9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115,9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0,83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0,97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56,7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100853"/>
                  </a:ext>
                </a:extLst>
              </a:tr>
              <a:tr h="205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РУСП "Победитель"</a:t>
                      </a:r>
                    </a:p>
                  </a:txBody>
                  <a:tcPr marL="6721" marR="6721" marT="6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419,4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135,6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465,6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137,6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127,1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10,3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186,9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1,6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185,6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1,38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1,35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33,1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98762"/>
                  </a:ext>
                </a:extLst>
              </a:tr>
              <a:tr h="3661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ОАО "Птицефабрика Слонимская"</a:t>
                      </a:r>
                    </a:p>
                  </a:txBody>
                  <a:tcPr marL="6721" marR="6721" marT="6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476,2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107,5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458,9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105,9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93,2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18,2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92,9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2,4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75,6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0,86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0,71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20,5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743072"/>
                  </a:ext>
                </a:extLst>
              </a:tr>
              <a:tr h="210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Итого по району</a:t>
                      </a:r>
                    </a:p>
                  </a:txBody>
                  <a:tcPr marL="6721" marR="6721" marT="6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495,5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125,5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548,4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125,0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129,3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13,4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121,0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2,2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115,2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0,96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0,92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30,2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1" marR="6721" marT="6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471193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3"/>
            <a:ext cx="857171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00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2134</Words>
  <Application>Microsoft Office PowerPoint</Application>
  <PresentationFormat>Экран (4:3)</PresentationFormat>
  <Paragraphs>1319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Об итогах работы сельскохозяйственных организаций Слонимского района за январь-июнь 2018 года</vt:lpstr>
      <vt:lpstr>Информация о производстве валовой продукции за  январь-июнь 2018 года, тыс. руб.</vt:lpstr>
      <vt:lpstr>Презентация PowerPoint</vt:lpstr>
      <vt:lpstr>Информация о производстве молока  за январь-июнь  2018 года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работы отрасли животноводства за январь-март 2016 года</dc:title>
  <dc:creator>User</dc:creator>
  <cp:lastModifiedBy>Пользователь Windows</cp:lastModifiedBy>
  <cp:revision>150</cp:revision>
  <cp:lastPrinted>2018-07-26T12:40:53Z</cp:lastPrinted>
  <dcterms:created xsi:type="dcterms:W3CDTF">2016-04-08T09:44:25Z</dcterms:created>
  <dcterms:modified xsi:type="dcterms:W3CDTF">2018-07-26T12:43:20Z</dcterms:modified>
</cp:coreProperties>
</file>