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0" r:id="rId2"/>
    <p:sldId id="268" r:id="rId3"/>
    <p:sldId id="271" r:id="rId4"/>
    <p:sldId id="272" r:id="rId5"/>
    <p:sldId id="275" r:id="rId6"/>
    <p:sldId id="274" r:id="rId7"/>
    <p:sldId id="258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CCFF"/>
    <a:srgbClr val="66FF99"/>
    <a:srgbClr val="0000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5" d="100"/>
          <a:sy n="85" d="100"/>
        </p:scale>
        <p:origin x="-2364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01.11.2018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453336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ru-RU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ЯНВАРЬ – СЕНТЯБРЬ  2018  ГОДА</a:t>
            </a: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Выполнение плана по основным доходным  источникам, тыс. руб.</a:t>
            </a:r>
            <a:endParaRPr lang="ru-RU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7302396"/>
              </p:ext>
            </p:extLst>
          </p:nvPr>
        </p:nvGraphicFramePr>
        <p:xfrm>
          <a:off x="214279" y="1196751"/>
          <a:ext cx="8822217" cy="55446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37641"/>
                <a:gridCol w="1368152"/>
                <a:gridCol w="1296144"/>
                <a:gridCol w="1296144"/>
                <a:gridCol w="1224136"/>
              </a:tblGrid>
              <a:tr h="648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Годовой план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вес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СОБСТВЕННЫЕ ДОХОДЫ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46 827,6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34 624,0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- всего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42 302,6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31 457,4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90,9</a:t>
                      </a:r>
                    </a:p>
                  </a:txBody>
                  <a:tcPr marL="7620" marR="7620" marT="762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подоходный налог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20 014,0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15 941,9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</a:t>
                      </a:r>
                    </a:p>
                  </a:txBody>
                  <a:tcPr marL="7620" marR="7620" marT="762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4 548,7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2 537,3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</a:t>
                      </a:r>
                    </a:p>
                  </a:txBody>
                  <a:tcPr marL="7620" marR="7620" marT="762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собственность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7 684,0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5 254,2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</a:p>
                  </a:txBody>
                  <a:tcPr marL="7620" marR="7620" marT="762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НДС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6 591,3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5 053,0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</a:p>
                  </a:txBody>
                  <a:tcPr marL="7620" marR="7620" marT="7620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налоги от выручки от реализации товаров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2 842,2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2 308,1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</a:p>
                  </a:txBody>
                  <a:tcPr marL="7620" marR="7620" marT="762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налоговые доходы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622,4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362,9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7620" marR="7620" marT="762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4 525,0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3 166,6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</a:t>
                      </a: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 ПОСТУПЛЕНИЯ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37 736,6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29 269,2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84 564,2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63 893,2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 поступившие доходы от увеличения ставок по налогам на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собственность,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7246832"/>
              </p:ext>
            </p:extLst>
          </p:nvPr>
        </p:nvGraphicFramePr>
        <p:xfrm>
          <a:off x="357158" y="2000239"/>
          <a:ext cx="8644000" cy="34878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7388"/>
                <a:gridCol w="1428760"/>
                <a:gridCol w="1428760"/>
                <a:gridCol w="2092222"/>
                <a:gridCol w="1796230"/>
                <a:gridCol w="40640"/>
              </a:tblGrid>
              <a:tr h="7698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Наименование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Поступило налогов на собственность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Сумма </a:t>
                      </a:r>
                      <a:r>
                        <a:rPr lang="ru-RU" sz="16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дополнительных </a:t>
                      </a:r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поступлений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ВСЕГО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 том числе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Земельный налог</a:t>
                      </a:r>
                      <a:endParaRPr lang="ru-RU" sz="11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Налог на недвижимость</a:t>
                      </a:r>
                      <a:endParaRPr lang="ru-RU" sz="11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</a:tr>
              <a:tr h="1344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Бюджет Слонимского района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5 254,2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2 313,1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1 736,5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286908" cy="12144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Анализ поступлений неналоговых доходов,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тыс. руб. </a:t>
            </a:r>
            <a:endParaRPr lang="ru-RU" sz="18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6669802"/>
              </p:ext>
            </p:extLst>
          </p:nvPr>
        </p:nvGraphicFramePr>
        <p:xfrm>
          <a:off x="395536" y="1052739"/>
          <a:ext cx="8280920" cy="53728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16424"/>
                <a:gridCol w="1584176"/>
                <a:gridCol w="1584176"/>
                <a:gridCol w="1296144"/>
              </a:tblGrid>
              <a:tr h="6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Наименование</a:t>
                      </a:r>
                      <a:endParaRPr lang="ru-RU" sz="1500" b="1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Arial Nova Light" pitchFamily="34" charset="0"/>
                          <a:ea typeface="Segoe UI Black" pitchFamily="34" charset="0"/>
                          <a:cs typeface="Arial Nova Light" pitchFamily="34" charset="0"/>
                        </a:rPr>
                        <a:t>9 месяцев 2017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Arial Nova Light" pitchFamily="34" charset="0"/>
                          <a:ea typeface="Segoe UI Black" pitchFamily="34" charset="0"/>
                          <a:cs typeface="Arial Nova Light" pitchFamily="34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Arial Nova Light" pitchFamily="34" charset="0"/>
                          <a:ea typeface="Segoe UI Black" pitchFamily="34" charset="0"/>
                          <a:cs typeface="Arial Nova Light" pitchFamily="34" charset="0"/>
                        </a:rPr>
                        <a:t>9 месяцев 2018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Arial Nova Light" pitchFamily="34" charset="0"/>
                          <a:ea typeface="Segoe UI Black" pitchFamily="34" charset="0"/>
                          <a:cs typeface="Arial Nova Light" pitchFamily="34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Arial Nova Light" pitchFamily="34" charset="0"/>
                          <a:ea typeface="Segoe UI Black" pitchFamily="34" charset="0"/>
                          <a:cs typeface="Arial Nova Light" pitchFamily="34" charset="0"/>
                        </a:rPr>
                        <a:t>Темп роста </a:t>
                      </a:r>
                    </a:p>
                  </a:txBody>
                  <a:tcPr marL="7620" marR="7620" marT="7620" marB="0" anchor="ctr"/>
                </a:tc>
              </a:tr>
              <a:tr h="468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Неналоговые доходы</a:t>
                      </a:r>
                      <a:endParaRPr lang="ru-RU" sz="1600" b="1" i="1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137,2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3 166,6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100,9</a:t>
                      </a:r>
                    </a:p>
                  </a:txBody>
                  <a:tcPr marL="7620" marR="7620" marT="7620" marB="0" anchor="ctr"/>
                </a:tc>
              </a:tr>
              <a:tr h="278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том числе:</a:t>
                      </a:r>
                      <a:endParaRPr lang="ru-RU" sz="1600" b="0" i="1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515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Компенсации расходов государства</a:t>
                      </a:r>
                      <a:endParaRPr lang="ru-RU" sz="1600" b="0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1 323,0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1 299,3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7620" marR="7620" marT="7620" marB="0" anchor="ctr"/>
                </a:tc>
              </a:tr>
              <a:tr h="548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Доходы от сдачи в аренду земельных участков</a:t>
                      </a:r>
                      <a:endParaRPr lang="ru-RU" sz="1600" b="0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166,8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203,6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7620" marR="7620" marT="7620" marB="0" anchor="ctr"/>
                </a:tc>
              </a:tr>
              <a:tr h="548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Доходы от  продажи земельных участков </a:t>
                      </a:r>
                      <a:endParaRPr lang="ru-RU" sz="1600" b="0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10,7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28,1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262,6</a:t>
                      </a:r>
                    </a:p>
                  </a:txBody>
                  <a:tcPr marL="7620" marR="7620" marT="7620" marB="0" anchor="ctr"/>
                </a:tc>
              </a:tr>
              <a:tr h="548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Доходы от сдачи в аренду иного имущества</a:t>
                      </a:r>
                      <a:endParaRPr lang="ru-RU" sz="1600" b="0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67,2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74,2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7620" marR="7620" marT="7620" marB="0" anchor="ctr"/>
                </a:tc>
              </a:tr>
              <a:tr h="12238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600" b="0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376,8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551,8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146,4</a:t>
                      </a:r>
                    </a:p>
                  </a:txBody>
                  <a:tcPr marL="7620" marR="7620" marT="7620" marB="0" anchor="ctr"/>
                </a:tc>
              </a:tr>
              <a:tr h="548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Поступления платы за размещение рекламы</a:t>
                      </a:r>
                      <a:endParaRPr lang="ru-RU" sz="1600" b="0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76,1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76,1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республиканского 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областного бюджета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9779848"/>
              </p:ext>
            </p:extLst>
          </p:nvPr>
        </p:nvGraphicFramePr>
        <p:xfrm>
          <a:off x="323528" y="1196751"/>
          <a:ext cx="8568952" cy="5400599"/>
        </p:xfrm>
        <a:graphic>
          <a:graphicData uri="http://schemas.openxmlformats.org/drawingml/2006/table">
            <a:tbl>
              <a:tblPr/>
              <a:tblGrid>
                <a:gridCol w="6377404"/>
                <a:gridCol w="2191548"/>
              </a:tblGrid>
              <a:tr h="36004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28 336,2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04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597,8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 smtClean="0">
                          <a:effectLst/>
                          <a:latin typeface="Times New Roman"/>
                        </a:rPr>
                        <a:t>1,6</a:t>
                      </a:r>
                      <a:endParaRPr lang="ru-RU" sz="20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</a:t>
                      </a:r>
                      <a:r>
                        <a:rPr lang="ru-RU" sz="2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индексированным 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жилищным квотам (именным приватизационным чекам "Жилье")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329,9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 из вышестоящего бюджета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6004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29 269,2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26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Структура расходов бюджета Слонимского района,    тыс.руб.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1654792"/>
              </p:ext>
            </p:extLst>
          </p:nvPr>
        </p:nvGraphicFramePr>
        <p:xfrm>
          <a:off x="1" y="764703"/>
          <a:ext cx="8892480" cy="6130630"/>
        </p:xfrm>
        <a:graphic>
          <a:graphicData uri="http://schemas.openxmlformats.org/drawingml/2006/table">
            <a:tbl>
              <a:tblPr/>
              <a:tblGrid>
                <a:gridCol w="3938862"/>
                <a:gridCol w="1245839"/>
                <a:gridCol w="1195502"/>
                <a:gridCol w="1157749"/>
                <a:gridCol w="1354528"/>
              </a:tblGrid>
              <a:tr h="7930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Уточненный план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Исполнено 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% исполнения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Удельный вес в объеме расходов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59 712,1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40 806,2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9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32 370,5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21 556,1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83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19 380,7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13 751,2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683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3 944,7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2 654,9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93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2 649,9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1 780,9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9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1 366,3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1 063,1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93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19 296,9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12 928,0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340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18 265,9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12 005,9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759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878,2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830,0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683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152,8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759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968,0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673,3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307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органы общего назначений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3 635,1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2 587,4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429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388,6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281,0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15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803,5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310,6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1725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622" marR="5622" marT="5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84 804,2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57 586,5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5622" marR="5622" marT="5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02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2607750"/>
              </p:ext>
            </p:extLst>
          </p:nvPr>
        </p:nvGraphicFramePr>
        <p:xfrm>
          <a:off x="179513" y="188640"/>
          <a:ext cx="8784975" cy="6456804"/>
        </p:xfrm>
        <a:graphic>
          <a:graphicData uri="http://schemas.openxmlformats.org/drawingml/2006/table">
            <a:tbl>
              <a:tblPr/>
              <a:tblGrid>
                <a:gridCol w="3188586"/>
                <a:gridCol w="1540150"/>
                <a:gridCol w="1339004"/>
                <a:gridCol w="1604056"/>
                <a:gridCol w="1113179"/>
              </a:tblGrid>
              <a:tr h="7616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Расходы на содержание учреждений социальной сферы </a:t>
                      </a:r>
                      <a:b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</a:br>
                      <a: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Слонимского </a:t>
                      </a:r>
                      <a:r>
                        <a:rPr lang="ru-RU" sz="2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района</a:t>
                      </a:r>
                      <a:endParaRPr lang="ru-RU" sz="2400" b="1" i="0" u="none" strike="noStrike" cap="none" spc="0" dirty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7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algn="r" fontAlgn="b"/>
                      <a:r>
                        <a:rPr lang="ru-RU" sz="16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(тыс.руб.)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Профинан-сировано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% освоения к уточненному плану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Удельный вес в общем объеме расходов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444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Всего бюджет </a:t>
                      </a:r>
                      <a:r>
                        <a:rPr lang="ru-RU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Слонимского</a:t>
                      </a:r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84 804,2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57 586,5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67,9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19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Итого по социальной сфере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59 712,1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40 806,2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68,3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70,9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237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в том числе 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81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19 380,7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13 751,2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71,0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23,9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19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1 366,3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1 063,1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77,8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81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2 649,9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1 780,9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67,2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81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32 370,5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21 556,1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66,6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37,4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81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3 944,7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2 654,9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67,3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786874" cy="6500859"/>
          </a:xfrm>
        </p:spPr>
        <p:txBody>
          <a:bodyPr/>
          <a:lstStyle/>
          <a:p>
            <a:r>
              <a:rPr lang="ru-RU" b="1" dirty="0"/>
              <a:t>Расходы по первоочередным статьям расходов бюджета</a:t>
            </a:r>
            <a:br>
              <a:rPr lang="ru-RU" b="1" dirty="0"/>
            </a:br>
            <a:r>
              <a:rPr lang="ru-RU" b="1" dirty="0"/>
              <a:t>по учреждениям социальной сферы  Слонимского района за 2016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0733721"/>
              </p:ext>
            </p:extLst>
          </p:nvPr>
        </p:nvGraphicFramePr>
        <p:xfrm>
          <a:off x="214282" y="1250848"/>
          <a:ext cx="8643998" cy="54285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65630"/>
                <a:gridCol w="2592288"/>
                <a:gridCol w="2486080"/>
              </a:tblGrid>
              <a:tr h="433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none" spc="0" dirty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Наименование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Исполнено</a:t>
                      </a:r>
                      <a:r>
                        <a:rPr lang="ru-RU" sz="1600" b="1" u="none" strike="noStrike" cap="none" spc="0" baseline="0" dirty="0" smtClean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(тыс.руб.)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Удельный вес 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Всего расходов по социальной сфере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40 806,20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</a:tr>
              <a:tr h="52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Всего по первоочередным статьям соцсферы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38 312,40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93,9</a:t>
                      </a:r>
                    </a:p>
                  </a:txBody>
                  <a:tcPr marL="7620" marR="7620" marT="7620" marB="0" anchor="ctr"/>
                </a:tc>
              </a:tr>
              <a:tr h="370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 том числе </a:t>
                      </a:r>
                      <a:endParaRPr lang="ru-RU" sz="1600" b="0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Заработная плата рабочих и служащих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21 255,10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52,1</a:t>
                      </a:r>
                    </a:p>
                  </a:txBody>
                  <a:tcPr marL="7620" marR="7620" marT="7620" marB="0" anchor="ctr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Начисления на заработную </a:t>
                      </a:r>
                      <a:r>
                        <a:rPr lang="ru-RU" sz="16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плату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7 284,40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17,9</a:t>
                      </a:r>
                    </a:p>
                  </a:txBody>
                  <a:tcPr marL="7620" marR="7620" marT="7620" marB="0" anchor="ctr"/>
                </a:tc>
              </a:tr>
              <a:tr h="8592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Лекарственные средства и изделия медицинского назначения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1149,1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7620" marR="7620" marT="7620" marB="0" anchor="ctr"/>
                </a:tc>
              </a:tr>
              <a:tr h="370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Продукты питания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1 806,90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7620" marR="7620" marT="7620" marB="0" anchor="ctr"/>
                </a:tc>
              </a:tr>
              <a:tr h="433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Оплата коммунальных услуг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4 075,10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7620" marR="7620" marT="7620" marB="0" anchor="ctr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Текущие бюджетные трансферты населению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2 640,50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7620" marR="7620" marT="7620" marB="0" anchor="ctr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Капитальные бюджетные трансферты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 Cyr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101,3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42852"/>
            <a:ext cx="86439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Расходы по первоочередным статьям  бюджета</a:t>
            </a:r>
          </a:p>
          <a:p>
            <a:pPr algn="ctr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по учреждениям социальной сферы  Слонимского района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2616</TotalTime>
  <Words>629</Words>
  <Application>Microsoft Office PowerPoint</Application>
  <PresentationFormat>Экран (4:3)</PresentationFormat>
  <Paragraphs>301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 ИСПОЛНЕНИЯ БЮДЖЕТА СЛОНИМСКОГО РАЙОНА  ЗА ЯНВАРЬ – СЕНТЯБРЬ  2018  ГОДА</vt:lpstr>
      <vt:lpstr>Выполнение плана по основным доходным  источникам, тыс. руб.</vt:lpstr>
      <vt:lpstr>Дополнительно поступившие доходы от увеличения ставок по налогам на собственность, тыс. руб. </vt:lpstr>
      <vt:lpstr>Анализ поступлений неналоговых доходов, тыс. руб. </vt:lpstr>
      <vt:lpstr>Безвозмездные поступления из республиканского и областного бюджета </vt:lpstr>
      <vt:lpstr>Структура расходов бюджета Слонимского района,    тыс.руб. </vt:lpstr>
      <vt:lpstr>Слайд 7</vt:lpstr>
      <vt:lpstr>Расходы по первоочередным статьям расходов бюджета по учреждениям социальной сферы  Слонимского района за 2016 год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admin</cp:lastModifiedBy>
  <cp:revision>245</cp:revision>
  <dcterms:created xsi:type="dcterms:W3CDTF">2017-02-22T13:55:27Z</dcterms:created>
  <dcterms:modified xsi:type="dcterms:W3CDTF">2018-11-01T08:13:49Z</dcterms:modified>
</cp:coreProperties>
</file>